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8"/>
  </p:notesMasterIdLst>
  <p:handoutMasterIdLst>
    <p:handoutMasterId r:id="rId19"/>
  </p:handoutMasterIdLst>
  <p:sldIdLst>
    <p:sldId id="283" r:id="rId2"/>
    <p:sldId id="364" r:id="rId3"/>
    <p:sldId id="362" r:id="rId4"/>
    <p:sldId id="365" r:id="rId5"/>
    <p:sldId id="361" r:id="rId6"/>
    <p:sldId id="360" r:id="rId7"/>
    <p:sldId id="300" r:id="rId8"/>
    <p:sldId id="343" r:id="rId9"/>
    <p:sldId id="345" r:id="rId10"/>
    <p:sldId id="344" r:id="rId11"/>
    <p:sldId id="359" r:id="rId12"/>
    <p:sldId id="358" r:id="rId13"/>
    <p:sldId id="357" r:id="rId14"/>
    <p:sldId id="352" r:id="rId15"/>
    <p:sldId id="356" r:id="rId16"/>
    <p:sldId id="355" r:id="rId17"/>
  </p:sldIdLst>
  <p:sldSz cx="9601200" cy="12801600" type="A3"/>
  <p:notesSz cx="6858000" cy="9144000"/>
  <p:defaultTextStyle>
    <a:defPPr>
      <a:defRPr lang="ru-RU"/>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53C1BE"/>
    <a:srgbClr val="76CEFA"/>
    <a:srgbClr val="93BADD"/>
    <a:srgbClr val="93C6DD"/>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snapVertSplitter="1" vertBarState="minimized" horzBarState="maximized">
    <p:restoredLeft sz="9528" autoAdjust="0"/>
    <p:restoredTop sz="97757" autoAdjust="0"/>
  </p:normalViewPr>
  <p:slideViewPr>
    <p:cSldViewPr>
      <p:cViewPr>
        <p:scale>
          <a:sx n="50" d="100"/>
          <a:sy n="50" d="100"/>
        </p:scale>
        <p:origin x="-1494" y="900"/>
      </p:cViewPr>
      <p:guideLst>
        <p:guide orient="horz" pos="4032"/>
        <p:guide pos="3024"/>
      </p:guideLst>
    </p:cSldViewPr>
  </p:slideViewPr>
  <p:outlineViewPr>
    <p:cViewPr>
      <p:scale>
        <a:sx n="33" d="100"/>
        <a:sy n="33" d="100"/>
      </p:scale>
      <p:origin x="0" y="1825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4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41575F-5D54-43C9-A71F-C29D41A4752D}" type="datetimeFigureOut">
              <a:rPr lang="ru-RU" smtClean="0"/>
              <a:pPr/>
              <a:t>09.11.2012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2FF4C6-6B68-44D1-BFAE-BDC1AD995476}"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520EB7-2188-42B0-9AF9-F3340B6B8326}" type="datetimeFigureOut">
              <a:rPr lang="ru-RU" smtClean="0"/>
              <a:pPr/>
              <a:t>09.11.2012</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B52FE4-4DB7-4FE5-9320-B4C637E300B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43125" y="685800"/>
            <a:ext cx="2571750" cy="342900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EB52FE4-4DB7-4FE5-9320-B4C637E300BE}"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40067" y="9986484"/>
            <a:ext cx="9061133" cy="444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29" name="Заголовок 28"/>
          <p:cNvSpPr>
            <a:spLocks noGrp="1"/>
          </p:cNvSpPr>
          <p:nvPr>
            <p:ph type="ctrTitle"/>
          </p:nvPr>
        </p:nvSpPr>
        <p:spPr>
          <a:xfrm>
            <a:off x="400050" y="9059701"/>
            <a:ext cx="8881110" cy="2281767"/>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00050" y="7254240"/>
            <a:ext cx="8881110" cy="1706880"/>
          </a:xfrm>
        </p:spPr>
        <p:txBody>
          <a:bodyPr anchor="b"/>
          <a:lstStyle>
            <a:lvl1pPr marL="0" indent="0" algn="l">
              <a:buNone/>
              <a:defRPr sz="3400">
                <a:solidFill>
                  <a:schemeClr val="tx2">
                    <a:shade val="75000"/>
                  </a:schemeClr>
                </a:solidFill>
              </a:defRPr>
            </a:lvl1pPr>
            <a:lvl2pPr marL="640080" indent="0" algn="ctr">
              <a:buNone/>
            </a:lvl2pPr>
            <a:lvl3pPr marL="1280160" indent="0" algn="ctr">
              <a:buNone/>
            </a:lvl3pPr>
            <a:lvl4pPr marL="1920240" indent="0" algn="ctr">
              <a:buNone/>
            </a:lvl4pPr>
            <a:lvl5pPr marL="2560320" indent="0" algn="ctr">
              <a:buNone/>
            </a:lvl5pPr>
            <a:lvl6pPr marL="3200400" indent="0" algn="ctr">
              <a:buNone/>
            </a:lvl6pPr>
            <a:lvl7pPr marL="3840480" indent="0" algn="ctr">
              <a:buNone/>
            </a:lvl7pPr>
            <a:lvl8pPr marL="4480560" indent="0" algn="ctr">
              <a:buNone/>
            </a:lvl8pPr>
            <a:lvl9pPr marL="512064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641080" y="12084710"/>
            <a:ext cx="796900" cy="460858"/>
          </a:xfrm>
        </p:spPr>
        <p:txBody>
          <a:bodyPr/>
          <a:lstStyle/>
          <a:p>
            <a:fld id="{838B15AD-EDC7-4181-A50A-5C5DDD9ECE4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8B15AD-EDC7-4181-A50A-5C5DDD9ECE4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00900" y="1025316"/>
            <a:ext cx="1920240" cy="10922847"/>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80060" y="1025316"/>
            <a:ext cx="6560820" cy="10922847"/>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8B15AD-EDC7-4181-A50A-5C5DDD9ECE4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19" name="Нижний колонтитул 18"/>
          <p:cNvSpPr>
            <a:spLocks noGrp="1"/>
          </p:cNvSpPr>
          <p:nvPr>
            <p:ph type="ftr" sz="quarter" idx="11"/>
          </p:nvPr>
        </p:nvSpPr>
        <p:spPr>
          <a:xfrm>
            <a:off x="3760470" y="142241"/>
            <a:ext cx="3040380" cy="539327"/>
          </a:xfrm>
        </p:spPr>
        <p:txBody>
          <a:bodyPr/>
          <a:lstStyle/>
          <a:p>
            <a:endParaRPr lang="ru-RU"/>
          </a:p>
        </p:txBody>
      </p:sp>
      <p:sp>
        <p:nvSpPr>
          <p:cNvPr id="16" name="Номер слайда 15"/>
          <p:cNvSpPr>
            <a:spLocks noGrp="1"/>
          </p:cNvSpPr>
          <p:nvPr>
            <p:ph type="sldNum" sz="quarter" idx="12"/>
          </p:nvPr>
        </p:nvSpPr>
        <p:spPr>
          <a:xfrm>
            <a:off x="8641080" y="12084710"/>
            <a:ext cx="796900" cy="460858"/>
          </a:xfrm>
        </p:spPr>
        <p:txBody>
          <a:bodyPr/>
          <a:lstStyle/>
          <a:p>
            <a:fld id="{838B15AD-EDC7-4181-A50A-5C5DDD9ECE4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40067" y="6430484"/>
            <a:ext cx="9061133" cy="444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6" name="Текст 5"/>
          <p:cNvSpPr>
            <a:spLocks noGrp="1"/>
          </p:cNvSpPr>
          <p:nvPr>
            <p:ph type="body" idx="1"/>
          </p:nvPr>
        </p:nvSpPr>
        <p:spPr>
          <a:xfrm>
            <a:off x="400050" y="3129280"/>
            <a:ext cx="8881110" cy="2275840"/>
          </a:xfrm>
        </p:spPr>
        <p:txBody>
          <a:bodyPr anchor="b"/>
          <a:lstStyle>
            <a:lvl1pPr marL="0" indent="0" algn="r">
              <a:buNone/>
              <a:defRPr sz="2800">
                <a:solidFill>
                  <a:schemeClr val="tx2">
                    <a:shade val="75000"/>
                  </a:schemeClr>
                </a:solidFill>
              </a:defRPr>
            </a:lvl1pPr>
            <a:lvl2pPr>
              <a:buNone/>
              <a:defRPr sz="2500">
                <a:solidFill>
                  <a:schemeClr val="tx1">
                    <a:tint val="75000"/>
                  </a:schemeClr>
                </a:solidFill>
              </a:defRPr>
            </a:lvl2pPr>
            <a:lvl3pPr>
              <a:buNone/>
              <a:defRPr sz="22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838B15AD-EDC7-4181-A50A-5C5DDD9ECE4A}" type="slidenum">
              <a:rPr lang="ru-RU" smtClean="0"/>
              <a:pPr/>
              <a:t>‹#›</a:t>
            </a:fld>
            <a:endParaRPr lang="ru-RU"/>
          </a:p>
        </p:txBody>
      </p:sp>
      <p:sp>
        <p:nvSpPr>
          <p:cNvPr id="8" name="Заголовок 7"/>
          <p:cNvSpPr>
            <a:spLocks noGrp="1"/>
          </p:cNvSpPr>
          <p:nvPr>
            <p:ph type="title"/>
          </p:nvPr>
        </p:nvSpPr>
        <p:spPr>
          <a:xfrm>
            <a:off x="189499" y="5501226"/>
            <a:ext cx="9121140" cy="2211673"/>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16840" y="853440"/>
            <a:ext cx="9121140" cy="1570330"/>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20040" y="2987040"/>
            <a:ext cx="4400550" cy="8818880"/>
          </a:xfrm>
        </p:spPr>
        <p:txBody>
          <a:bodyPr/>
          <a:lstStyle>
            <a:lvl1pPr>
              <a:defRPr sz="3900"/>
            </a:lvl1pPr>
            <a:lvl2pPr>
              <a:defRPr sz="3400"/>
            </a:lvl2pPr>
            <a:lvl3pPr>
              <a:defRPr sz="2800"/>
            </a:lvl3pPr>
            <a:lvl4pPr>
              <a:defRPr sz="2500"/>
            </a:lvl4pPr>
            <a:lvl5pPr>
              <a:defRPr sz="25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880610" y="2987040"/>
            <a:ext cx="4560570" cy="8818880"/>
          </a:xfrm>
        </p:spPr>
        <p:txBody>
          <a:bodyPr/>
          <a:lstStyle>
            <a:lvl1pPr>
              <a:defRPr sz="3900"/>
            </a:lvl1pPr>
            <a:lvl2pPr>
              <a:defRPr sz="3400"/>
            </a:lvl2pPr>
            <a:lvl3pPr>
              <a:defRPr sz="2800"/>
            </a:lvl3pPr>
            <a:lvl4pPr>
              <a:defRPr sz="2500"/>
            </a:lvl4pPr>
            <a:lvl5pPr>
              <a:defRPr sz="25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38B15AD-EDC7-4181-A50A-5C5DDD9ECE4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20040" y="10099040"/>
            <a:ext cx="9041130" cy="1647613"/>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95516" y="1244600"/>
            <a:ext cx="4505084" cy="1194222"/>
          </a:xfrm>
        </p:spPr>
        <p:txBody>
          <a:bodyPr anchor="ctr"/>
          <a:lstStyle>
            <a:lvl1pPr marL="0" indent="0">
              <a:buNone/>
              <a:defRPr sz="2500" b="0" cap="all" baseline="0">
                <a:solidFill>
                  <a:schemeClr val="accent1">
                    <a:shade val="50000"/>
                  </a:schemeClr>
                </a:solidFill>
                <a:latin typeface="+mj-lt"/>
                <a:ea typeface="+mj-ea"/>
                <a:cs typeface="+mj-cs"/>
              </a:defRPr>
            </a:lvl1pPr>
            <a:lvl2pPr>
              <a:buNone/>
              <a:defRPr sz="2800" b="1"/>
            </a:lvl2pPr>
            <a:lvl3pPr>
              <a:buNone/>
              <a:defRPr sz="2500" b="1"/>
            </a:lvl3pPr>
            <a:lvl4pPr>
              <a:buNone/>
              <a:defRPr sz="2200" b="1"/>
            </a:lvl4pPr>
            <a:lvl5pPr>
              <a:buNone/>
              <a:defRPr sz="22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877277" y="1244600"/>
            <a:ext cx="4506853" cy="1194222"/>
          </a:xfrm>
        </p:spPr>
        <p:txBody>
          <a:bodyPr anchor="ctr"/>
          <a:lstStyle>
            <a:lvl1pPr marL="0" indent="0">
              <a:buNone/>
              <a:defRPr sz="2500" b="0" cap="all" baseline="0">
                <a:solidFill>
                  <a:schemeClr val="accent1">
                    <a:shade val="50000"/>
                  </a:schemeClr>
                </a:solidFill>
                <a:latin typeface="+mj-lt"/>
                <a:ea typeface="+mj-ea"/>
                <a:cs typeface="+mj-cs"/>
              </a:defRPr>
            </a:lvl1pPr>
            <a:lvl2pPr>
              <a:buNone/>
              <a:defRPr sz="2800" b="1"/>
            </a:lvl2pPr>
            <a:lvl3pPr>
              <a:buNone/>
              <a:defRPr sz="2500" b="1"/>
            </a:lvl3pPr>
            <a:lvl4pPr>
              <a:buNone/>
              <a:defRPr sz="2200" b="1"/>
            </a:lvl4pPr>
            <a:lvl5pPr>
              <a:buNone/>
              <a:defRPr sz="22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95516" y="2456603"/>
            <a:ext cx="4505084" cy="7357958"/>
          </a:xfrm>
        </p:spPr>
        <p:txBody>
          <a:bodyPr/>
          <a:lstStyle>
            <a:lvl1pPr>
              <a:defRPr sz="3400"/>
            </a:lvl1pPr>
            <a:lvl2pPr>
              <a:defRPr sz="2800"/>
            </a:lvl2pPr>
            <a:lvl3pPr>
              <a:defRPr sz="2500"/>
            </a:lvl3pPr>
            <a:lvl4pPr>
              <a:defRPr sz="2200"/>
            </a:lvl4pPr>
            <a:lvl5pPr>
              <a:defRPr sz="22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881166" y="2456603"/>
            <a:ext cx="4502963" cy="7357958"/>
          </a:xfrm>
        </p:spPr>
        <p:txBody>
          <a:bodyPr/>
          <a:lstStyle>
            <a:lvl1pPr>
              <a:defRPr sz="3400"/>
            </a:lvl1pPr>
            <a:lvl2pPr>
              <a:defRPr sz="2800"/>
            </a:lvl2pPr>
            <a:lvl3pPr>
              <a:defRPr sz="2500"/>
            </a:lvl3pPr>
            <a:lvl4pPr>
              <a:defRPr sz="2200"/>
            </a:lvl4pPr>
            <a:lvl5pPr>
              <a:defRPr sz="22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641080" y="12090400"/>
            <a:ext cx="800100" cy="460858"/>
          </a:xfrm>
        </p:spPr>
        <p:txBody>
          <a:bodyPr/>
          <a:lstStyle/>
          <a:p>
            <a:fld id="{838B15AD-EDC7-4181-A50A-5C5DDD9ECE4A}" type="slidenum">
              <a:rPr lang="ru-RU" smtClean="0"/>
              <a:pPr/>
              <a:t>‹#›</a:t>
            </a:fld>
            <a:endParaRPr lang="ru-RU"/>
          </a:p>
        </p:txBody>
      </p:sp>
      <p:sp>
        <p:nvSpPr>
          <p:cNvPr id="11" name="Прямая соединительная линия 10"/>
          <p:cNvSpPr>
            <a:spLocks noChangeShapeType="1"/>
          </p:cNvSpPr>
          <p:nvPr/>
        </p:nvSpPr>
        <p:spPr bwMode="auto">
          <a:xfrm>
            <a:off x="540067" y="11236961"/>
            <a:ext cx="9061133" cy="444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28016" tIns="64008" rIns="128016" bIns="64008"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16840" y="853440"/>
            <a:ext cx="9121140" cy="1570330"/>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38B15AD-EDC7-4181-A50A-5C5DDD9ECE4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8B15AD-EDC7-4181-A50A-5C5DDD9ECE4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40067" y="10918352"/>
            <a:ext cx="9061133" cy="444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12" name="Заголовок 11"/>
          <p:cNvSpPr>
            <a:spLocks noGrp="1"/>
          </p:cNvSpPr>
          <p:nvPr>
            <p:ph type="title"/>
          </p:nvPr>
        </p:nvSpPr>
        <p:spPr>
          <a:xfrm>
            <a:off x="480060" y="10241280"/>
            <a:ext cx="8881110" cy="971973"/>
          </a:xfrm>
        </p:spPr>
        <p:txBody>
          <a:bodyPr anchor="ctr"/>
          <a:lstStyle>
            <a:lvl1pPr algn="l">
              <a:buNone/>
              <a:defRPr sz="28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80060" y="1137920"/>
            <a:ext cx="3158729" cy="8961120"/>
          </a:xfrm>
        </p:spPr>
        <p:txBody>
          <a:bodyPr/>
          <a:lstStyle>
            <a:lvl1pPr marL="0" indent="0">
              <a:buNone/>
              <a:defRPr sz="2000"/>
            </a:lvl1pPr>
            <a:lvl2pPr>
              <a:buNone/>
              <a:defRPr sz="1700"/>
            </a:lvl2pPr>
            <a:lvl3pPr>
              <a:buNone/>
              <a:defRPr sz="1400"/>
            </a:lvl3pPr>
            <a:lvl4pPr>
              <a:buNone/>
              <a:defRPr sz="1300"/>
            </a:lvl4pPr>
            <a:lvl5pPr>
              <a:buNone/>
              <a:defRPr sz="13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753802" y="1137920"/>
            <a:ext cx="5607368" cy="8961120"/>
          </a:xfrm>
        </p:spPr>
        <p:txBody>
          <a:bodyPr/>
          <a:lstStyle>
            <a:lvl1pPr>
              <a:defRPr sz="4500"/>
            </a:lvl1pPr>
            <a:lvl2pPr>
              <a:defRPr sz="3900"/>
            </a:lvl2pPr>
            <a:lvl3pPr>
              <a:defRPr sz="3400"/>
            </a:lvl3pPr>
            <a:lvl4pPr>
              <a:defRPr sz="2800"/>
            </a:lvl4pPr>
            <a:lvl5pPr>
              <a:defRPr sz="2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38B15AD-EDC7-4181-A50A-5C5DDD9ECE4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680460" y="1151050"/>
            <a:ext cx="5280660" cy="682752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45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7B39E4E-1CBB-4F09-AD79-31A0C7E21801}" type="datetimeFigureOut">
              <a:rPr lang="ru-RU" smtClean="0"/>
              <a:pPr/>
              <a:t>09.11.2012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38B15AD-EDC7-4181-A50A-5C5DDD9ECE4A}" type="slidenum">
              <a:rPr lang="ru-RU" smtClean="0"/>
              <a:pPr/>
              <a:t>‹#›</a:t>
            </a:fld>
            <a:endParaRPr lang="ru-RU"/>
          </a:p>
        </p:txBody>
      </p:sp>
      <p:sp>
        <p:nvSpPr>
          <p:cNvPr id="17" name="Заголовок 16"/>
          <p:cNvSpPr>
            <a:spLocks noGrp="1"/>
          </p:cNvSpPr>
          <p:nvPr>
            <p:ph type="title"/>
          </p:nvPr>
        </p:nvSpPr>
        <p:spPr>
          <a:xfrm>
            <a:off x="400050" y="9321685"/>
            <a:ext cx="6160770" cy="974938"/>
          </a:xfrm>
        </p:spPr>
        <p:txBody>
          <a:bodyPr anchor="ctr"/>
          <a:lstStyle>
            <a:lvl1pPr algn="l">
              <a:buNone/>
              <a:defRPr sz="28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400050" y="10328674"/>
            <a:ext cx="6160770" cy="1434253"/>
          </a:xfrm>
        </p:spPr>
        <p:txBody>
          <a:bodyPr lIns="153619" tIns="0"/>
          <a:lstStyle>
            <a:lvl1pPr marL="0" indent="0">
              <a:buNone/>
              <a:defRPr sz="2000"/>
            </a:lvl1pPr>
            <a:lvl2pPr>
              <a:defRPr sz="1700"/>
            </a:lvl2pPr>
            <a:lvl3pPr>
              <a:defRPr sz="1400"/>
            </a:lvl3pPr>
            <a:lvl4pPr>
              <a:defRPr sz="1300"/>
            </a:lvl4pPr>
            <a:lvl5pPr>
              <a:defRPr sz="13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40067" y="1961677"/>
            <a:ext cx="9061133" cy="444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8" name="Текст 7"/>
          <p:cNvSpPr>
            <a:spLocks noGrp="1"/>
          </p:cNvSpPr>
          <p:nvPr>
            <p:ph type="body" idx="1"/>
          </p:nvPr>
        </p:nvSpPr>
        <p:spPr>
          <a:xfrm>
            <a:off x="320040" y="2901103"/>
            <a:ext cx="9121140" cy="8448464"/>
          </a:xfrm>
          <a:prstGeom prst="rect">
            <a:avLst/>
          </a:prstGeom>
        </p:spPr>
        <p:txBody>
          <a:bodyPr vert="horz" lIns="128016" tIns="64008" rIns="128016" bIns="64008">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800850" y="142241"/>
            <a:ext cx="2640330" cy="539327"/>
          </a:xfrm>
          <a:prstGeom prst="rect">
            <a:avLst/>
          </a:prstGeom>
        </p:spPr>
        <p:txBody>
          <a:bodyPr vert="horz" lIns="128016" tIns="64008" rIns="128016" bIns="64008"/>
          <a:lstStyle>
            <a:lvl1pPr algn="l" eaLnBrk="1" latinLnBrk="0" hangingPunct="1">
              <a:defRPr kumimoji="0" sz="1700">
                <a:solidFill>
                  <a:schemeClr val="accent1">
                    <a:shade val="75000"/>
                  </a:schemeClr>
                </a:solidFill>
              </a:defRPr>
            </a:lvl1pPr>
          </a:lstStyle>
          <a:p>
            <a:fld id="{57B39E4E-1CBB-4F09-AD79-31A0C7E21801}" type="datetimeFigureOut">
              <a:rPr lang="ru-RU" smtClean="0"/>
              <a:pPr/>
              <a:t>09.11.2012</a:t>
            </a:fld>
            <a:endParaRPr lang="ru-RU"/>
          </a:p>
        </p:txBody>
      </p:sp>
      <p:sp>
        <p:nvSpPr>
          <p:cNvPr id="28" name="Нижний колонтитул 27"/>
          <p:cNvSpPr>
            <a:spLocks noGrp="1"/>
          </p:cNvSpPr>
          <p:nvPr>
            <p:ph type="ftr" sz="quarter" idx="3"/>
          </p:nvPr>
        </p:nvSpPr>
        <p:spPr>
          <a:xfrm>
            <a:off x="3280410" y="142241"/>
            <a:ext cx="3520440" cy="539327"/>
          </a:xfrm>
          <a:prstGeom prst="rect">
            <a:avLst/>
          </a:prstGeom>
        </p:spPr>
        <p:txBody>
          <a:bodyPr vert="horz" lIns="128016" tIns="64008" rIns="128016" bIns="64008"/>
          <a:lstStyle>
            <a:lvl1pPr algn="r" eaLnBrk="1" latinLnBrk="0" hangingPunct="1">
              <a:defRPr kumimoji="0" sz="17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641080" y="12090401"/>
            <a:ext cx="800100" cy="456353"/>
          </a:xfrm>
          <a:prstGeom prst="rect">
            <a:avLst/>
          </a:prstGeom>
        </p:spPr>
        <p:txBody>
          <a:bodyPr vert="horz" lIns="128016" tIns="64008" rIns="128016" bIns="64008"/>
          <a:lstStyle>
            <a:lvl1pPr algn="r" eaLnBrk="1" latinLnBrk="0" hangingPunct="1">
              <a:defRPr kumimoji="0" sz="1700">
                <a:solidFill>
                  <a:schemeClr val="accent1">
                    <a:shade val="75000"/>
                  </a:schemeClr>
                </a:solidFill>
              </a:defRPr>
            </a:lvl1pPr>
          </a:lstStyle>
          <a:p>
            <a:fld id="{838B15AD-EDC7-4181-A50A-5C5DDD9ECE4A}" type="slidenum">
              <a:rPr lang="ru-RU" smtClean="0"/>
              <a:pPr/>
              <a:t>‹#›</a:t>
            </a:fld>
            <a:endParaRPr lang="ru-RU"/>
          </a:p>
        </p:txBody>
      </p:sp>
      <p:sp>
        <p:nvSpPr>
          <p:cNvPr id="10" name="Заголовок 9"/>
          <p:cNvSpPr>
            <a:spLocks noGrp="1"/>
          </p:cNvSpPr>
          <p:nvPr>
            <p:ph type="title"/>
          </p:nvPr>
        </p:nvSpPr>
        <p:spPr>
          <a:xfrm>
            <a:off x="320040" y="853440"/>
            <a:ext cx="9121140" cy="1564640"/>
          </a:xfrm>
          <a:prstGeom prst="rect">
            <a:avLst/>
          </a:prstGeom>
        </p:spPr>
        <p:txBody>
          <a:bodyPr vert="horz" lIns="128016" tIns="64008" rIns="128016" bIns="64008"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40067" y="1961677"/>
            <a:ext cx="9061133" cy="444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28016" tIns="64008" rIns="128016" bIns="64008" anchor="t" compatLnSpc="1"/>
          <a:lstStyle/>
          <a:p>
            <a:endParaRPr kumimoji="0" lang="en-US"/>
          </a:p>
        </p:txBody>
      </p:sp>
      <p:sp>
        <p:nvSpPr>
          <p:cNvPr id="12" name="Прямая соединительная линия 11"/>
          <p:cNvSpPr>
            <a:spLocks noChangeShapeType="1"/>
          </p:cNvSpPr>
          <p:nvPr/>
        </p:nvSpPr>
        <p:spPr bwMode="auto">
          <a:xfrm>
            <a:off x="540067" y="1974908"/>
            <a:ext cx="9061133" cy="444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28016" tIns="64008" rIns="128016" bIns="64008"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50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480060" indent="-480060" algn="l" rtl="0" eaLnBrk="1" latinLnBrk="0" hangingPunct="1">
        <a:spcBef>
          <a:spcPct val="20000"/>
        </a:spcBef>
        <a:buClr>
          <a:schemeClr val="accent1"/>
        </a:buClr>
        <a:buSzPct val="70000"/>
        <a:buFont typeface="Wingdings 2"/>
        <a:buChar char=""/>
        <a:defRPr kumimoji="0" sz="4500" kern="1200">
          <a:solidFill>
            <a:schemeClr val="tx2"/>
          </a:solidFill>
          <a:latin typeface="+mn-lt"/>
          <a:ea typeface="+mn-ea"/>
          <a:cs typeface="+mn-cs"/>
        </a:defRPr>
      </a:lvl1pPr>
      <a:lvl2pPr marL="1040130" indent="-400050" algn="l" rtl="0" eaLnBrk="1" latinLnBrk="0" hangingPunct="1">
        <a:spcBef>
          <a:spcPct val="20000"/>
        </a:spcBef>
        <a:buClr>
          <a:schemeClr val="accent1"/>
        </a:buClr>
        <a:buSzPct val="70000"/>
        <a:buFont typeface="Wingdings 2"/>
        <a:buChar char=""/>
        <a:defRPr kumimoji="0" sz="3900" kern="1200">
          <a:solidFill>
            <a:schemeClr val="tx2"/>
          </a:solidFill>
          <a:latin typeface="+mn-lt"/>
          <a:ea typeface="+mn-ea"/>
          <a:cs typeface="+mn-cs"/>
        </a:defRPr>
      </a:lvl2pPr>
      <a:lvl3pPr marL="1600200" indent="-320040" algn="l" rtl="0" eaLnBrk="1" latinLnBrk="0" hangingPunct="1">
        <a:spcBef>
          <a:spcPct val="20000"/>
        </a:spcBef>
        <a:buClr>
          <a:schemeClr val="accent1"/>
        </a:buClr>
        <a:buSzPct val="70000"/>
        <a:buFont typeface="Wingdings 2"/>
        <a:buChar char=""/>
        <a:defRPr kumimoji="0" sz="3400" kern="1200">
          <a:solidFill>
            <a:schemeClr val="tx2"/>
          </a:solidFill>
          <a:latin typeface="+mn-lt"/>
          <a:ea typeface="+mn-ea"/>
          <a:cs typeface="+mn-cs"/>
        </a:defRPr>
      </a:lvl3pPr>
      <a:lvl4pPr marL="2240280" indent="-32004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4pPr>
      <a:lvl5pPr marL="2880360" indent="-320040" algn="l" rtl="0" eaLnBrk="1" latinLnBrk="0" hangingPunct="1">
        <a:spcBef>
          <a:spcPct val="20000"/>
        </a:spcBef>
        <a:buClr>
          <a:schemeClr val="accent1"/>
        </a:buClr>
        <a:buSzPct val="60000"/>
        <a:buFont typeface="Wingdings 2"/>
        <a:buChar char=""/>
        <a:defRPr kumimoji="0" sz="2500" kern="1200">
          <a:solidFill>
            <a:schemeClr val="tx2"/>
          </a:solidFill>
          <a:latin typeface="+mn-lt"/>
          <a:ea typeface="+mn-ea"/>
          <a:cs typeface="+mn-cs"/>
        </a:defRPr>
      </a:lvl5pPr>
      <a:lvl6pPr marL="3520440" indent="-320040" algn="l" rtl="0" eaLnBrk="1" latinLnBrk="0" hangingPunct="1">
        <a:spcBef>
          <a:spcPct val="20000"/>
        </a:spcBef>
        <a:buClr>
          <a:schemeClr val="accent1"/>
        </a:buClr>
        <a:buSzPct val="60000"/>
        <a:buFont typeface="Wingdings 2"/>
        <a:buChar char=""/>
        <a:defRPr kumimoji="0" sz="2500" kern="1200">
          <a:solidFill>
            <a:schemeClr val="tx2"/>
          </a:solidFill>
          <a:latin typeface="+mn-lt"/>
          <a:ea typeface="+mn-ea"/>
          <a:cs typeface="+mn-cs"/>
        </a:defRPr>
      </a:lvl6pPr>
      <a:lvl7pPr marL="4160520" indent="-320040" algn="l" rtl="0" eaLnBrk="1" latinLnBrk="0" hangingPunct="1">
        <a:spcBef>
          <a:spcPct val="20000"/>
        </a:spcBef>
        <a:buClr>
          <a:schemeClr val="accent1"/>
        </a:buClr>
        <a:buSzPct val="60000"/>
        <a:buFont typeface="Wingdings 2"/>
        <a:buChar char=""/>
        <a:defRPr kumimoji="0" sz="2200" kern="1200">
          <a:solidFill>
            <a:schemeClr val="tx2"/>
          </a:solidFill>
          <a:latin typeface="+mn-lt"/>
          <a:ea typeface="+mn-ea"/>
          <a:cs typeface="+mn-cs"/>
        </a:defRPr>
      </a:lvl7pPr>
      <a:lvl8pPr marL="4800600" indent="-320040" algn="l" rtl="0" eaLnBrk="1" latinLnBrk="0" hangingPunct="1">
        <a:spcBef>
          <a:spcPct val="20000"/>
        </a:spcBef>
        <a:buClr>
          <a:schemeClr val="accent1"/>
        </a:buClr>
        <a:buSzPct val="60000"/>
        <a:buFont typeface="Wingdings 2"/>
        <a:buChar char=""/>
        <a:defRPr kumimoji="0" sz="2200" kern="1200" baseline="0">
          <a:solidFill>
            <a:schemeClr val="tx2"/>
          </a:solidFill>
          <a:latin typeface="+mn-lt"/>
          <a:ea typeface="+mn-ea"/>
          <a:cs typeface="+mn-cs"/>
        </a:defRPr>
      </a:lvl8pPr>
      <a:lvl9pPr marL="5440680" indent="-320040" algn="l" rtl="0" eaLnBrk="1" latinLnBrk="0" hangingPunct="1">
        <a:spcBef>
          <a:spcPct val="20000"/>
        </a:spcBef>
        <a:buClr>
          <a:schemeClr val="accent1"/>
        </a:buClr>
        <a:buSzPct val="60000"/>
        <a:buFont typeface="Wingdings 2"/>
        <a:buChar char=""/>
        <a:defRPr kumimoji="0" sz="20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40080" algn="l" rtl="0" eaLnBrk="1" latinLnBrk="0" hangingPunct="1">
        <a:defRPr kumimoji="0" kern="1200">
          <a:solidFill>
            <a:schemeClr val="tx1"/>
          </a:solidFill>
          <a:latin typeface="+mn-lt"/>
          <a:ea typeface="+mn-ea"/>
          <a:cs typeface="+mn-cs"/>
        </a:defRPr>
      </a:lvl2pPr>
      <a:lvl3pPr marL="1280160" algn="l" rtl="0" eaLnBrk="1" latinLnBrk="0" hangingPunct="1">
        <a:defRPr kumimoji="0" kern="1200">
          <a:solidFill>
            <a:schemeClr val="tx1"/>
          </a:solidFill>
          <a:latin typeface="+mn-lt"/>
          <a:ea typeface="+mn-ea"/>
          <a:cs typeface="+mn-cs"/>
        </a:defRPr>
      </a:lvl3pPr>
      <a:lvl4pPr marL="1920240" algn="l" rtl="0" eaLnBrk="1" latinLnBrk="0" hangingPunct="1">
        <a:defRPr kumimoji="0" kern="1200">
          <a:solidFill>
            <a:schemeClr val="tx1"/>
          </a:solidFill>
          <a:latin typeface="+mn-lt"/>
          <a:ea typeface="+mn-ea"/>
          <a:cs typeface="+mn-cs"/>
        </a:defRPr>
      </a:lvl4pPr>
      <a:lvl5pPr marL="2560320" algn="l" rtl="0" eaLnBrk="1" latinLnBrk="0" hangingPunct="1">
        <a:defRPr kumimoji="0" kern="1200">
          <a:solidFill>
            <a:schemeClr val="tx1"/>
          </a:solidFill>
          <a:latin typeface="+mn-lt"/>
          <a:ea typeface="+mn-ea"/>
          <a:cs typeface="+mn-cs"/>
        </a:defRPr>
      </a:lvl5pPr>
      <a:lvl6pPr marL="3200400" algn="l" rtl="0" eaLnBrk="1" latinLnBrk="0" hangingPunct="1">
        <a:defRPr kumimoji="0" kern="1200">
          <a:solidFill>
            <a:schemeClr val="tx1"/>
          </a:solidFill>
          <a:latin typeface="+mn-lt"/>
          <a:ea typeface="+mn-ea"/>
          <a:cs typeface="+mn-cs"/>
        </a:defRPr>
      </a:lvl6pPr>
      <a:lvl7pPr marL="3840480" algn="l" rtl="0" eaLnBrk="1" latinLnBrk="0" hangingPunct="1">
        <a:defRPr kumimoji="0" kern="1200">
          <a:solidFill>
            <a:schemeClr val="tx1"/>
          </a:solidFill>
          <a:latin typeface="+mn-lt"/>
          <a:ea typeface="+mn-ea"/>
          <a:cs typeface="+mn-cs"/>
        </a:defRPr>
      </a:lvl7pPr>
      <a:lvl8pPr marL="4480560" algn="l" rtl="0" eaLnBrk="1" latinLnBrk="0" hangingPunct="1">
        <a:defRPr kumimoji="0" kern="1200">
          <a:solidFill>
            <a:schemeClr val="tx1"/>
          </a:solidFill>
          <a:latin typeface="+mn-lt"/>
          <a:ea typeface="+mn-ea"/>
          <a:cs typeface="+mn-cs"/>
        </a:defRPr>
      </a:lvl8pPr>
      <a:lvl9pPr marL="512064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upload.wikimedia.org/wikipedia/commons/b/be/Sputnik_asm.jpg" TargetMode="External"/><Relationship Id="rId7" Type="http://schemas.openxmlformats.org/officeDocument/2006/relationships/hyperlink" Target="http://upload.wikimedia.org/wikipedia/commons/7/70/Soyuz_TMA-6_spacecraft.jpg"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hyperlink" Target="http://upload.wikimedia.org/wikipedia/commons/b/b2/Cassini_Saturn_Orbit_Insertion.jpg" TargetMode="Externa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ru.wikipedia.org/wiki/%D0%A4%D0%B0%D0%B9%D0%BB:Tikhonov_Andrei.jpg" TargetMode="External"/><Relationship Id="rId1" Type="http://schemas.openxmlformats.org/officeDocument/2006/relationships/slideLayout" Target="../slideLayouts/slideLayout7.xml"/><Relationship Id="rId4" Type="http://schemas.openxmlformats.org/officeDocument/2006/relationships/hyperlink" Target="http://ru.wikipedia.org/wiki/%D0%A3%D1%81%D0%BF%D0%B5%D1%85%D0%B8_%D0%BC%D0%B0%D1%82%D0%B5%D0%BC%D0%B0%D1%82%D0%B8%D1%87%D0%B5%D1%81%D0%BA%D0%B8%D1%85_%D0%BD%D0%B0%D1%83%D0%B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ru.wikipedia.org/wiki/%D0%A4%D0%B0%D0%B9%D0%BB:Vyshnegradsky_Ivan_(1831-1895).jpg"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ru.wikipedia.org/wiki/%D0%A4%D0%B0%D0%B9%D0%BB:Aizerman.jp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hyperlink" Target="http://ru.wikipedia.org/wiki/%D0%A4%D0%B0%D0%B9%D0%BB:Okhotsimsky,_Dmitrii_Evgenievich.jpg" TargetMode="External"/><Relationship Id="rId2" Type="http://schemas.openxmlformats.org/officeDocument/2006/relationships/hyperlink" Target="http://images.yandex.ru/yandsearch?text=%D0%9A%D0%B5%D0%BB%D0%B4%D1%8B%D1%88&amp;stype=image" TargetMode="Externa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1.jpeg"/><Relationship Id="rId4" Type="http://schemas.openxmlformats.org/officeDocument/2006/relationships/hyperlink" Target="http://ru.wikipedia.org/wiki/%D0%A4%D0%B0%D0%B9%D0%BB:%D0%91._%D0%92._%D0%A0%D0%B0%D1%83%D1%88%D0%B5%D0%BD%D0%B1%D0%B0%D1%85.jpg" TargetMode="External"/><Relationship Id="rId9" Type="http://schemas.openxmlformats.org/officeDocument/2006/relationships/hyperlink" Target="http://ru.wikipedia.org/wiki/%D0%A4%D0%B0%D0%B9%D0%BB:Glushkov_V_M.jpe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ru.wikipedia.org/wiki/%D0%A4%D0%B0%D0%B9%D0%BB:Kantorovich_1978.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ru.wikipedia.org/wiki/%D0%A4%D0%B0%D0%B9%D0%BB:HerbertSimon.jpg" TargetMode="Externa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upload.wikimedia.org/wikipedia/commons/b/b8/Alfa_class_submarine_2.jpg" TargetMode="Externa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57196" y="2900338"/>
            <a:ext cx="8343992" cy="6500858"/>
          </a:xfrm>
          <a:ln>
            <a:noFill/>
          </a:ln>
        </p:spPr>
        <p:txBody>
          <a:bodyPr>
            <a:noAutofit/>
          </a:bodyPr>
          <a:lstStyle/>
          <a:p>
            <a:pPr algn="l"/>
            <a:r>
              <a:rPr lang="ru-RU" sz="2000" b="1" dirty="0" smtClean="0">
                <a:solidFill>
                  <a:schemeClr val="tx2">
                    <a:lumMod val="60000"/>
                    <a:lumOff val="40000"/>
                  </a:schemeClr>
                </a:solidFill>
                <a:latin typeface="Times New Roman" pitchFamily="18" charset="0"/>
                <a:cs typeface="Times New Roman" pitchFamily="18" charset="0"/>
              </a:rPr>
              <a:t>   </a:t>
            </a:r>
            <a:r>
              <a:rPr lang="ru-RU" sz="2000" b="1" dirty="0" smtClean="0">
                <a:solidFill>
                  <a:schemeClr val="accent1">
                    <a:lumMod val="50000"/>
                  </a:schemeClr>
                </a:solidFill>
                <a:latin typeface="Times New Roman" pitchFamily="18" charset="0"/>
                <a:cs typeface="Times New Roman" pitchFamily="18" charset="0"/>
              </a:rPr>
              <a:t>Управление</a:t>
            </a:r>
            <a:r>
              <a:rPr lang="en-US" sz="2000" b="1" dirty="0" smtClean="0">
                <a:solidFill>
                  <a:schemeClr val="accent1">
                    <a:lumMod val="50000"/>
                  </a:schemeClr>
                </a:solidFill>
                <a:latin typeface="Times New Roman" pitchFamily="18" charset="0"/>
                <a:cs typeface="Times New Roman" pitchFamily="18" charset="0"/>
              </a:rPr>
              <a:t>:</a:t>
            </a:r>
            <a:r>
              <a:rPr lang="ru-RU" sz="2000" b="1" dirty="0" smtClean="0">
                <a:solidFill>
                  <a:schemeClr val="accent1">
                    <a:lumMod val="50000"/>
                  </a:schemeClr>
                </a:solidFill>
                <a:latin typeface="Times New Roman" pitchFamily="18" charset="0"/>
                <a:cs typeface="Times New Roman" pitchFamily="18" charset="0"/>
              </a:rPr>
              <a:t> </a:t>
            </a:r>
          </a:p>
          <a:p>
            <a:pPr marL="360000" algn="just"/>
            <a:r>
              <a:rPr lang="ru-RU" sz="2000" dirty="0" smtClean="0">
                <a:solidFill>
                  <a:schemeClr val="accent1">
                    <a:lumMod val="50000"/>
                  </a:schemeClr>
                </a:solidFill>
                <a:latin typeface="Times New Roman" pitchFamily="18" charset="0"/>
                <a:cs typeface="Times New Roman" pitchFamily="18" charset="0"/>
              </a:rPr>
              <a:t>–     элемент,      функция    организованных       систем различной природы,  обеспечивающая   сохранение   или изменение их    структуры, поддержание  или изменение  режима      деятельности, реализацию программы, цели деятельности</a:t>
            </a:r>
            <a:r>
              <a:rPr lang="en-US" sz="2000" dirty="0" smtClean="0">
                <a:solidFill>
                  <a:schemeClr val="accent1">
                    <a:lumMod val="50000"/>
                  </a:schemeClr>
                </a:solidFill>
                <a:latin typeface="Times New Roman" pitchFamily="18" charset="0"/>
                <a:cs typeface="Times New Roman" pitchFamily="18" charset="0"/>
              </a:rPr>
              <a:t>;</a:t>
            </a:r>
            <a:endParaRPr lang="ru-RU" sz="2000" dirty="0" smtClean="0">
              <a:solidFill>
                <a:schemeClr val="accent1">
                  <a:lumMod val="50000"/>
                </a:schemeClr>
              </a:solidFill>
              <a:latin typeface="Times New Roman" pitchFamily="18" charset="0"/>
              <a:cs typeface="Times New Roman" pitchFamily="18" charset="0"/>
            </a:endParaRPr>
          </a:p>
          <a:p>
            <a:pPr marL="360000" algn="just"/>
            <a:r>
              <a:rPr lang="ru-RU" sz="2000" dirty="0" smtClean="0">
                <a:solidFill>
                  <a:schemeClr val="accent1">
                    <a:lumMod val="50000"/>
                  </a:schemeClr>
                </a:solidFill>
                <a:latin typeface="Times New Roman" pitchFamily="18" charset="0"/>
                <a:cs typeface="Times New Roman" pitchFamily="18" charset="0"/>
              </a:rPr>
              <a:t>–     воздействие на управляемую систему с целью обеспечения   требуемого ее поведения.</a:t>
            </a:r>
          </a:p>
          <a:p>
            <a:pPr marL="360000" algn="l"/>
            <a:r>
              <a:rPr lang="ru-RU" sz="2000" b="1" dirty="0" smtClean="0">
                <a:solidFill>
                  <a:schemeClr val="accent1">
                    <a:lumMod val="50000"/>
                  </a:schemeClr>
                </a:solidFill>
                <a:latin typeface="Times New Roman" pitchFamily="18" charset="0"/>
                <a:cs typeface="Times New Roman" pitchFamily="18" charset="0"/>
              </a:rPr>
              <a:t>Система управления</a:t>
            </a:r>
            <a:r>
              <a:rPr lang="ru-RU" sz="2000" b="1" i="1" dirty="0" smtClean="0">
                <a:solidFill>
                  <a:schemeClr val="accent1">
                    <a:lumMod val="50000"/>
                  </a:schemeClr>
                </a:solidFill>
                <a:latin typeface="Times New Roman" pitchFamily="18" charset="0"/>
                <a:cs typeface="Times New Roman" pitchFamily="18" charset="0"/>
              </a:rPr>
              <a:t>:</a:t>
            </a:r>
            <a:endParaRPr lang="ru-RU" sz="2000" b="1" dirty="0" smtClean="0">
              <a:solidFill>
                <a:schemeClr val="accent1">
                  <a:lumMod val="50000"/>
                </a:schemeClr>
              </a:solidFill>
              <a:latin typeface="Times New Roman" pitchFamily="18" charset="0"/>
              <a:cs typeface="Times New Roman" pitchFamily="18" charset="0"/>
            </a:endParaRPr>
          </a:p>
          <a:p>
            <a:pPr algn="just">
              <a:lnSpc>
                <a:spcPct val="50000"/>
              </a:lnSpc>
            </a:pPr>
            <a:r>
              <a:rPr lang="ru-RU" sz="2000" dirty="0" smtClean="0">
                <a:solidFill>
                  <a:schemeClr val="accent1">
                    <a:lumMod val="50000"/>
                  </a:schemeClr>
                </a:solidFill>
                <a:latin typeface="Times New Roman" pitchFamily="18" charset="0"/>
                <a:cs typeface="Times New Roman" pitchFamily="18" charset="0"/>
              </a:rPr>
              <a:t> -управляющий орган, центр </a:t>
            </a:r>
          </a:p>
          <a:p>
            <a:pPr algn="just">
              <a:lnSpc>
                <a:spcPct val="50000"/>
              </a:lnSpc>
            </a:pPr>
            <a:r>
              <a:rPr lang="ru-RU" sz="2000" dirty="0" smtClean="0">
                <a:solidFill>
                  <a:schemeClr val="accent1">
                    <a:lumMod val="50000"/>
                  </a:schemeClr>
                </a:solidFill>
                <a:latin typeface="Times New Roman" pitchFamily="18" charset="0"/>
                <a:cs typeface="Times New Roman" pitchFamily="18" charset="0"/>
              </a:rPr>
              <a:t>    (</a:t>
            </a:r>
            <a:r>
              <a:rPr lang="ru-RU" sz="2000" i="1" dirty="0" smtClean="0">
                <a:solidFill>
                  <a:schemeClr val="accent1">
                    <a:lumMod val="50000"/>
                  </a:schemeClr>
                </a:solidFill>
                <a:latin typeface="Times New Roman" pitchFamily="18" charset="0"/>
                <a:cs typeface="Times New Roman" pitchFamily="18" charset="0"/>
              </a:rPr>
              <a:t>субъект управления</a:t>
            </a:r>
            <a:r>
              <a:rPr lang="ru-RU" sz="2000" dirty="0" smtClean="0">
                <a:solidFill>
                  <a:schemeClr val="accent1">
                    <a:lumMod val="50000"/>
                  </a:schemeClr>
                </a:solidFill>
                <a:latin typeface="Times New Roman" pitchFamily="18" charset="0"/>
                <a:cs typeface="Times New Roman" pitchFamily="18" charset="0"/>
              </a:rPr>
              <a:t>)</a:t>
            </a:r>
            <a:r>
              <a:rPr lang="en-US" sz="2000" dirty="0" smtClean="0">
                <a:solidFill>
                  <a:schemeClr val="accent1">
                    <a:lumMod val="50000"/>
                  </a:schemeClr>
                </a:solidFill>
                <a:latin typeface="Times New Roman" pitchFamily="18" charset="0"/>
                <a:cs typeface="Times New Roman" pitchFamily="18" charset="0"/>
              </a:rPr>
              <a:t>;</a:t>
            </a:r>
            <a:r>
              <a:rPr lang="ru-RU" sz="2000" dirty="0" smtClean="0">
                <a:solidFill>
                  <a:schemeClr val="accent1">
                    <a:lumMod val="50000"/>
                  </a:schemeClr>
                </a:solidFill>
                <a:latin typeface="Times New Roman" pitchFamily="18" charset="0"/>
                <a:cs typeface="Times New Roman" pitchFamily="18" charset="0"/>
              </a:rPr>
              <a:t> </a:t>
            </a:r>
          </a:p>
          <a:p>
            <a:pPr algn="just">
              <a:lnSpc>
                <a:spcPct val="50000"/>
              </a:lnSpc>
            </a:pPr>
            <a:endParaRPr lang="ru-RU" sz="2000" dirty="0" smtClean="0">
              <a:solidFill>
                <a:schemeClr val="accent1">
                  <a:lumMod val="50000"/>
                </a:schemeClr>
              </a:solidFill>
              <a:latin typeface="Times New Roman" pitchFamily="18" charset="0"/>
              <a:cs typeface="Times New Roman" pitchFamily="18" charset="0"/>
            </a:endParaRPr>
          </a:p>
          <a:p>
            <a:pPr algn="just">
              <a:lnSpc>
                <a:spcPct val="50000"/>
              </a:lnSpc>
              <a:buFontTx/>
              <a:buChar char="-"/>
            </a:pPr>
            <a:r>
              <a:rPr lang="ru-RU" sz="2000" dirty="0" smtClean="0">
                <a:solidFill>
                  <a:schemeClr val="accent1">
                    <a:lumMod val="50000"/>
                  </a:schemeClr>
                </a:solidFill>
                <a:latin typeface="Times New Roman" pitchFamily="18" charset="0"/>
                <a:cs typeface="Times New Roman" pitchFamily="18" charset="0"/>
              </a:rPr>
              <a:t>управляемая система </a:t>
            </a:r>
          </a:p>
          <a:p>
            <a:pPr algn="just">
              <a:lnSpc>
                <a:spcPct val="50000"/>
              </a:lnSpc>
            </a:pPr>
            <a:r>
              <a:rPr lang="ru-RU" sz="2000" dirty="0" smtClean="0">
                <a:solidFill>
                  <a:schemeClr val="accent1">
                    <a:lumMod val="50000"/>
                  </a:schemeClr>
                </a:solidFill>
                <a:latin typeface="Times New Roman" pitchFamily="18" charset="0"/>
                <a:cs typeface="Times New Roman" pitchFamily="18" charset="0"/>
              </a:rPr>
              <a:t>     (</a:t>
            </a:r>
            <a:r>
              <a:rPr lang="ru-RU" sz="2000" i="1" dirty="0" smtClean="0">
                <a:solidFill>
                  <a:schemeClr val="accent1">
                    <a:lumMod val="50000"/>
                  </a:schemeClr>
                </a:solidFill>
                <a:latin typeface="Times New Roman" pitchFamily="18" charset="0"/>
                <a:cs typeface="Times New Roman" pitchFamily="18" charset="0"/>
              </a:rPr>
              <a:t>объект управления</a:t>
            </a:r>
            <a:r>
              <a:rPr lang="ru-RU" sz="2000" dirty="0" smtClean="0">
                <a:solidFill>
                  <a:schemeClr val="accent1">
                    <a:lumMod val="50000"/>
                  </a:schemeClr>
                </a:solidFill>
                <a:latin typeface="Times New Roman" pitchFamily="18" charset="0"/>
                <a:cs typeface="Times New Roman" pitchFamily="18" charset="0"/>
              </a:rPr>
              <a:t>)</a:t>
            </a:r>
            <a:r>
              <a:rPr lang="en-US" sz="2000" dirty="0" smtClean="0">
                <a:solidFill>
                  <a:schemeClr val="accent1">
                    <a:lumMod val="50000"/>
                  </a:schemeClr>
                </a:solidFill>
                <a:latin typeface="Times New Roman" pitchFamily="18" charset="0"/>
                <a:cs typeface="Times New Roman" pitchFamily="18" charset="0"/>
              </a:rPr>
              <a:t>;</a:t>
            </a:r>
            <a:endParaRPr lang="ru-RU" sz="2000" dirty="0" smtClean="0">
              <a:solidFill>
                <a:schemeClr val="accent1">
                  <a:lumMod val="50000"/>
                </a:schemeClr>
              </a:solidFill>
              <a:latin typeface="Times New Roman" pitchFamily="18" charset="0"/>
              <a:cs typeface="Times New Roman" pitchFamily="18" charset="0"/>
            </a:endParaRPr>
          </a:p>
          <a:p>
            <a:pPr algn="just">
              <a:lnSpc>
                <a:spcPct val="50000"/>
              </a:lnSpc>
            </a:pPr>
            <a:endParaRPr lang="ru-RU" sz="2000" dirty="0" smtClean="0">
              <a:solidFill>
                <a:schemeClr val="accent1">
                  <a:lumMod val="50000"/>
                </a:schemeClr>
              </a:solidFill>
              <a:latin typeface="Times New Roman" pitchFamily="18" charset="0"/>
              <a:cs typeface="Times New Roman" pitchFamily="18" charset="0"/>
            </a:endParaRPr>
          </a:p>
          <a:p>
            <a:pPr algn="just">
              <a:lnSpc>
                <a:spcPct val="50000"/>
              </a:lnSpc>
              <a:buFontTx/>
              <a:buChar char="-"/>
            </a:pPr>
            <a:r>
              <a:rPr lang="ru-RU" sz="2000" dirty="0" smtClean="0">
                <a:solidFill>
                  <a:schemeClr val="accent1">
                    <a:lumMod val="50000"/>
                  </a:schemeClr>
                </a:solidFill>
                <a:latin typeface="Times New Roman" pitchFamily="18" charset="0"/>
                <a:cs typeface="Times New Roman" pitchFamily="18" charset="0"/>
              </a:rPr>
              <a:t>цель управления</a:t>
            </a:r>
            <a:r>
              <a:rPr lang="en-US" sz="2000" dirty="0" smtClean="0">
                <a:solidFill>
                  <a:schemeClr val="accent1">
                    <a:lumMod val="50000"/>
                  </a:schemeClr>
                </a:solidFill>
                <a:latin typeface="Times New Roman" pitchFamily="18" charset="0"/>
                <a:cs typeface="Times New Roman" pitchFamily="18" charset="0"/>
              </a:rPr>
              <a:t>;</a:t>
            </a:r>
            <a:endParaRPr lang="ru-RU" sz="2000" dirty="0" smtClean="0">
              <a:solidFill>
                <a:schemeClr val="accent1">
                  <a:lumMod val="50000"/>
                </a:schemeClr>
              </a:solidFill>
              <a:latin typeface="Times New Roman" pitchFamily="18" charset="0"/>
              <a:cs typeface="Times New Roman" pitchFamily="18" charset="0"/>
            </a:endParaRPr>
          </a:p>
          <a:p>
            <a:pPr algn="just">
              <a:lnSpc>
                <a:spcPct val="50000"/>
              </a:lnSpc>
              <a:buFontTx/>
              <a:buChar char="-"/>
            </a:pPr>
            <a:endParaRPr lang="ru-RU" sz="2000" dirty="0" smtClean="0">
              <a:solidFill>
                <a:schemeClr val="accent1">
                  <a:lumMod val="50000"/>
                </a:schemeClr>
              </a:solidFill>
              <a:latin typeface="Times New Roman" pitchFamily="18" charset="0"/>
              <a:cs typeface="Times New Roman" pitchFamily="18" charset="0"/>
            </a:endParaRPr>
          </a:p>
          <a:p>
            <a:pPr algn="just">
              <a:lnSpc>
                <a:spcPct val="50000"/>
              </a:lnSpc>
              <a:buFontTx/>
              <a:buChar char="-"/>
            </a:pPr>
            <a:r>
              <a:rPr lang="ru-RU" sz="2000" dirty="0" smtClean="0">
                <a:solidFill>
                  <a:schemeClr val="accent1">
                    <a:lumMod val="50000"/>
                  </a:schemeClr>
                </a:solidFill>
                <a:latin typeface="Times New Roman" pitchFamily="18" charset="0"/>
                <a:cs typeface="Times New Roman" pitchFamily="18" charset="0"/>
              </a:rPr>
              <a:t>механизмы управления</a:t>
            </a:r>
          </a:p>
          <a:p>
            <a:pPr algn="just">
              <a:lnSpc>
                <a:spcPct val="50000"/>
              </a:lnSpc>
            </a:pPr>
            <a:r>
              <a:rPr lang="ru-RU" sz="2000" dirty="0" smtClean="0">
                <a:solidFill>
                  <a:schemeClr val="accent1">
                    <a:lumMod val="50000"/>
                  </a:schemeClr>
                </a:solidFill>
                <a:latin typeface="Times New Roman" pitchFamily="18" charset="0"/>
                <a:cs typeface="Times New Roman" pitchFamily="18" charset="0"/>
              </a:rPr>
              <a:t>    (управляющие воздействия)</a:t>
            </a:r>
            <a:r>
              <a:rPr lang="en-US" sz="2000" dirty="0" smtClean="0">
                <a:solidFill>
                  <a:schemeClr val="accent1">
                    <a:lumMod val="50000"/>
                  </a:schemeClr>
                </a:solidFill>
                <a:latin typeface="Times New Roman" pitchFamily="18" charset="0"/>
                <a:cs typeface="Times New Roman" pitchFamily="18" charset="0"/>
              </a:rPr>
              <a:t>;</a:t>
            </a:r>
            <a:endParaRPr lang="ru-RU" sz="2000" dirty="0" smtClean="0">
              <a:solidFill>
                <a:schemeClr val="accent1">
                  <a:lumMod val="50000"/>
                </a:schemeClr>
              </a:solidFill>
              <a:latin typeface="Times New Roman" pitchFamily="18" charset="0"/>
              <a:cs typeface="Times New Roman" pitchFamily="18" charset="0"/>
            </a:endParaRPr>
          </a:p>
          <a:p>
            <a:pPr algn="just">
              <a:lnSpc>
                <a:spcPct val="50000"/>
              </a:lnSpc>
            </a:pPr>
            <a:endParaRPr lang="en-US" sz="2000" dirty="0" smtClean="0">
              <a:solidFill>
                <a:schemeClr val="accent1">
                  <a:lumMod val="50000"/>
                </a:schemeClr>
              </a:solidFill>
              <a:latin typeface="Times New Roman" pitchFamily="18" charset="0"/>
              <a:cs typeface="Times New Roman" pitchFamily="18" charset="0"/>
            </a:endParaRPr>
          </a:p>
          <a:p>
            <a:pPr algn="just">
              <a:lnSpc>
                <a:spcPct val="50000"/>
              </a:lnSpc>
              <a:buFontTx/>
              <a:buChar char="-"/>
            </a:pPr>
            <a:r>
              <a:rPr lang="ru-RU" sz="2000" dirty="0" smtClean="0">
                <a:solidFill>
                  <a:schemeClr val="accent1">
                    <a:lumMod val="50000"/>
                  </a:schemeClr>
                </a:solidFill>
                <a:latin typeface="Times New Roman" pitchFamily="18" charset="0"/>
                <a:cs typeface="Times New Roman" pitchFamily="18" charset="0"/>
              </a:rPr>
              <a:t>обратная связь</a:t>
            </a:r>
            <a:r>
              <a:rPr lang="en-US" sz="2000" dirty="0" smtClean="0">
                <a:solidFill>
                  <a:schemeClr val="accent1">
                    <a:lumMod val="50000"/>
                  </a:schemeClr>
                </a:solidFill>
                <a:latin typeface="Times New Roman" pitchFamily="18" charset="0"/>
                <a:cs typeface="Times New Roman" pitchFamily="18" charset="0"/>
              </a:rPr>
              <a:t>;</a:t>
            </a:r>
            <a:endParaRPr lang="ru-RU" sz="2000" dirty="0" smtClean="0">
              <a:solidFill>
                <a:schemeClr val="accent1">
                  <a:lumMod val="50000"/>
                </a:schemeClr>
              </a:solidFill>
              <a:latin typeface="Times New Roman" pitchFamily="18" charset="0"/>
              <a:cs typeface="Times New Roman" pitchFamily="18" charset="0"/>
            </a:endParaRPr>
          </a:p>
          <a:p>
            <a:pPr algn="l">
              <a:lnSpc>
                <a:spcPct val="50000"/>
              </a:lnSpc>
              <a:buFontTx/>
              <a:buChar char="-"/>
            </a:pPr>
            <a:endParaRPr lang="ru-RU" sz="2000" dirty="0" smtClean="0">
              <a:solidFill>
                <a:schemeClr val="accent1">
                  <a:lumMod val="50000"/>
                </a:schemeClr>
              </a:solidFill>
              <a:latin typeface="Times New Roman" pitchFamily="18" charset="0"/>
              <a:cs typeface="Times New Roman" pitchFamily="18" charset="0"/>
            </a:endParaRPr>
          </a:p>
          <a:p>
            <a:pPr lvl="0" algn="l" defTabSz="914400" fontAlgn="base">
              <a:lnSpc>
                <a:spcPct val="50000"/>
              </a:lnSpc>
              <a:spcBef>
                <a:spcPct val="0"/>
              </a:spcBef>
              <a:spcAft>
                <a:spcPct val="0"/>
              </a:spcAft>
              <a:buFontTx/>
              <a:buChar char="-"/>
            </a:pPr>
            <a:r>
              <a:rPr lang="ru-RU" sz="2000" dirty="0" smtClean="0">
                <a:solidFill>
                  <a:schemeClr val="accent1">
                    <a:lumMod val="50000"/>
                  </a:schemeClr>
                </a:solidFill>
                <a:latin typeface="Times New Roman" pitchFamily="18" charset="0"/>
                <a:cs typeface="Times New Roman" pitchFamily="18" charset="0"/>
              </a:rPr>
              <a:t>критерий (качества, эффективности) управления.</a:t>
            </a:r>
            <a:r>
              <a:rPr lang="ru-RU" sz="2000" b="1" dirty="0" smtClean="0">
                <a:solidFill>
                  <a:schemeClr val="accent1">
                    <a:lumMod val="50000"/>
                  </a:schemeClr>
                </a:solidFill>
                <a:latin typeface="Times New Roman" pitchFamily="18" charset="0"/>
                <a:ea typeface="Times New Roman" pitchFamily="18" charset="0"/>
                <a:cs typeface="Times New Roman" pitchFamily="18" charset="0"/>
              </a:rPr>
              <a:t> </a:t>
            </a:r>
          </a:p>
          <a:p>
            <a:pPr lvl="0" algn="l" defTabSz="914400" fontAlgn="base">
              <a:lnSpc>
                <a:spcPct val="50000"/>
              </a:lnSpc>
              <a:spcBef>
                <a:spcPct val="0"/>
              </a:spcBef>
              <a:spcAft>
                <a:spcPct val="0"/>
              </a:spcAft>
              <a:buFontTx/>
              <a:buChar char="-"/>
            </a:pPr>
            <a:endParaRPr lang="ru-RU" sz="2000" b="1" dirty="0" smtClean="0">
              <a:solidFill>
                <a:schemeClr val="accent1">
                  <a:lumMod val="50000"/>
                </a:schemeClr>
              </a:solidFill>
              <a:latin typeface="Times New Roman" pitchFamily="18" charset="0"/>
              <a:ea typeface="Times New Roman" pitchFamily="18" charset="0"/>
              <a:cs typeface="Times New Roman" pitchFamily="18" charset="0"/>
            </a:endParaRPr>
          </a:p>
          <a:p>
            <a:pPr lvl="0" algn="just" defTabSz="914400" fontAlgn="base">
              <a:spcBef>
                <a:spcPct val="0"/>
              </a:spcBef>
              <a:spcAft>
                <a:spcPct val="0"/>
              </a:spcAft>
            </a:pPr>
            <a:r>
              <a:rPr lang="ru-RU" sz="2000" b="1" dirty="0" smtClean="0">
                <a:solidFill>
                  <a:schemeClr val="accent1">
                    <a:lumMod val="50000"/>
                  </a:schemeClr>
                </a:solidFill>
                <a:latin typeface="Times New Roman" pitchFamily="18" charset="0"/>
                <a:ea typeface="Times New Roman" pitchFamily="18" charset="0"/>
                <a:cs typeface="Times New Roman" pitchFamily="18" charset="0"/>
              </a:rPr>
              <a:t>   Задача управления</a:t>
            </a:r>
            <a:r>
              <a:rPr lang="ru-RU" sz="2000" dirty="0" smtClean="0">
                <a:solidFill>
                  <a:schemeClr val="accent1">
                    <a:lumMod val="50000"/>
                  </a:schemeClr>
                </a:solidFill>
                <a:latin typeface="Times New Roman" pitchFamily="18" charset="0"/>
                <a:ea typeface="Times New Roman" pitchFamily="18" charset="0"/>
                <a:cs typeface="Times New Roman" pitchFamily="18" charset="0"/>
              </a:rPr>
              <a:t>: найти допустимые управления, имеющие максимальную  эффективность .    </a:t>
            </a:r>
          </a:p>
          <a:p>
            <a:pPr>
              <a:buFont typeface="Wingdings" pitchFamily="2" charset="2"/>
              <a:buChar char="v"/>
            </a:pPr>
            <a:endParaRPr lang="ru-RU" sz="1800" dirty="0">
              <a:solidFill>
                <a:schemeClr val="tx1"/>
              </a:solidFill>
              <a:latin typeface="Courier New" pitchFamily="49" charset="0"/>
            </a:endParaRPr>
          </a:p>
        </p:txBody>
      </p:sp>
      <p:pic>
        <p:nvPicPr>
          <p:cNvPr id="30722" name="Picture 2"/>
          <p:cNvPicPr>
            <a:picLocks noChangeAspect="1" noChangeArrowheads="1"/>
          </p:cNvPicPr>
          <p:nvPr/>
        </p:nvPicPr>
        <p:blipFill>
          <a:blip r:embed="rId2">
            <a:duotone>
              <a:prstClr val="black"/>
              <a:schemeClr val="accent5">
                <a:tint val="45000"/>
                <a:satMod val="400000"/>
              </a:schemeClr>
            </a:duotone>
          </a:blip>
          <a:srcRect/>
          <a:stretch>
            <a:fillRect/>
          </a:stretch>
        </p:blipFill>
        <p:spPr bwMode="auto">
          <a:xfrm>
            <a:off x="4657724" y="5186354"/>
            <a:ext cx="4150613" cy="2571768"/>
          </a:xfrm>
          <a:prstGeom prst="rect">
            <a:avLst/>
          </a:prstGeom>
          <a:noFill/>
          <a:ln w="9525">
            <a:noFill/>
            <a:miter lim="800000"/>
            <a:headEnd/>
            <a:tailEnd/>
          </a:ln>
        </p:spPr>
      </p:pic>
      <p:sp>
        <p:nvSpPr>
          <p:cNvPr id="25601" name="Rectangle 1"/>
          <p:cNvSpPr>
            <a:spLocks noChangeArrowheads="1"/>
          </p:cNvSpPr>
          <p:nvPr/>
        </p:nvSpPr>
        <p:spPr bwMode="auto">
          <a:xfrm>
            <a:off x="728634" y="10329890"/>
            <a:ext cx="8429684" cy="1585049"/>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Теория автоматического регулирования и управления  </a:t>
            </a:r>
            <a:r>
              <a:rPr kumimoji="0" lang="ru-RU" sz="2000" b="0" i="0" u="none" strike="noStrike" cap="none" normalizeH="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(ТАУ) </a:t>
            </a:r>
            <a:endParaRPr kumimoji="0" lang="en-US" sz="2000" b="0" i="0" u="none" strike="noStrike" cap="none" normalizeH="0" dirty="0" smtClean="0">
              <a:ln>
                <a:noFill/>
              </a:ln>
              <a:solidFill>
                <a:schemeClr val="accent1">
                  <a:lumMod val="50000"/>
                </a:schemeClr>
              </a:solidFill>
              <a:effectLst/>
              <a:latin typeface="Times New Roman" pitchFamily="18" charset="0"/>
              <a:ea typeface="Times New Roman" pitchFamily="18" charset="0"/>
              <a:cs typeface="Times New Roman" pitchFamily="18" charset="0"/>
            </a:endParaRPr>
          </a:p>
          <a:p>
            <a:pPr marL="0" marR="0" lvl="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это дисциплина, изучающая процессы автоматического  управления объектами разной физической природы. </a:t>
            </a:r>
            <a:r>
              <a:rPr kumimoji="0" lang="en-US" sz="2000" b="0" i="0" u="none" strike="noStrike" cap="none" normalizeH="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a:t>
            </a:r>
            <a:r>
              <a:rPr kumimoji="0" lang="ru-RU" sz="2000" b="0" i="0" u="none" strike="noStrike" cap="none" normalizeH="0" dirty="0" smtClean="0">
                <a:ln>
                  <a:noFill/>
                </a:ln>
                <a:solidFill>
                  <a:schemeClr val="accent1">
                    <a:lumMod val="50000"/>
                  </a:schemeClr>
                </a:solidFill>
                <a:effectLst/>
                <a:latin typeface="Times New Roman" pitchFamily="18" charset="0"/>
                <a:cs typeface="Times New Roman" pitchFamily="18" charset="0"/>
              </a:rPr>
              <a:t>Для осуществления АУ создаётся система, состоящая из управляющего объекта и тесно связанного с ним управляющего устройства. </a:t>
            </a:r>
            <a:endParaRPr kumimoji="0" lang="ru-RU" sz="2000" b="1" i="0" u="none" strike="noStrike" cap="none" normalizeH="0" dirty="0" smtClean="0">
              <a:ln>
                <a:noFill/>
              </a:ln>
              <a:solidFill>
                <a:schemeClr val="accent1">
                  <a:lumMod val="50000"/>
                </a:schemeClr>
              </a:solidFill>
              <a:effectLst/>
              <a:latin typeface="Times New Roman" pitchFamily="18" charset="0"/>
              <a:cs typeface="Times New Roman" pitchFamily="18" charset="0"/>
            </a:endParaRPr>
          </a:p>
        </p:txBody>
      </p:sp>
      <p:sp>
        <p:nvSpPr>
          <p:cNvPr id="7" name="Прямоугольник 6"/>
          <p:cNvSpPr/>
          <p:nvPr/>
        </p:nvSpPr>
        <p:spPr>
          <a:xfrm>
            <a:off x="800072" y="9472634"/>
            <a:ext cx="8572560" cy="861774"/>
          </a:xfrm>
          <a:prstGeom prst="rect">
            <a:avLst/>
          </a:prstGeom>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Основания, история, структура </a:t>
            </a:r>
            <a:b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математической теории управления</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rot="21600000">
            <a:off x="5657856" y="5329230"/>
            <a:ext cx="2500330" cy="492443"/>
          </a:xfrm>
          <a:prstGeom prst="rect">
            <a:avLst/>
          </a:prstGeom>
          <a:solidFill>
            <a:schemeClr val="bg1"/>
          </a:solidFill>
          <a:ln>
            <a:solidFill>
              <a:schemeClr val="tx1"/>
            </a:solidFill>
          </a:ln>
        </p:spPr>
        <p:txBody>
          <a:bodyPr wrap="square" rtlCol="0">
            <a:spAutoFit/>
          </a:bodyPr>
          <a:lstStyle/>
          <a:p>
            <a:pPr algn="ctr"/>
            <a:r>
              <a:rPr lang="ru-RU" sz="1300" b="1" dirty="0" smtClean="0">
                <a:latin typeface="Times New Roman" pitchFamily="18" charset="0"/>
                <a:cs typeface="Times New Roman" pitchFamily="18" charset="0"/>
              </a:rPr>
              <a:t>УПРАВЛЯЮЩИЙ   ОРГАН</a:t>
            </a:r>
          </a:p>
          <a:p>
            <a:pPr algn="ctr"/>
            <a:r>
              <a:rPr lang="ru-RU" sz="1300" b="1" dirty="0" smtClean="0">
                <a:latin typeface="Times New Roman" pitchFamily="18" charset="0"/>
                <a:cs typeface="Times New Roman" pitchFamily="18" charset="0"/>
              </a:rPr>
              <a:t>(СУБЪЕКТ УПРАВЛЕНИЯ)</a:t>
            </a:r>
            <a:endParaRPr lang="ru-RU" sz="1300" b="1" dirty="0">
              <a:latin typeface="Times New Roman" pitchFamily="18" charset="0"/>
              <a:cs typeface="Times New Roman" pitchFamily="18" charset="0"/>
            </a:endParaRPr>
          </a:p>
        </p:txBody>
      </p:sp>
      <p:sp>
        <p:nvSpPr>
          <p:cNvPr id="9" name="TextBox 8"/>
          <p:cNvSpPr txBox="1"/>
          <p:nvPr/>
        </p:nvSpPr>
        <p:spPr>
          <a:xfrm rot="21600000">
            <a:off x="5586418" y="6900866"/>
            <a:ext cx="2643206" cy="492443"/>
          </a:xfrm>
          <a:prstGeom prst="rect">
            <a:avLst/>
          </a:prstGeom>
          <a:solidFill>
            <a:schemeClr val="bg1"/>
          </a:solidFill>
          <a:ln>
            <a:solidFill>
              <a:schemeClr val="tx1"/>
            </a:solidFill>
          </a:ln>
        </p:spPr>
        <p:txBody>
          <a:bodyPr wrap="square" rtlCol="0">
            <a:spAutoFit/>
          </a:bodyPr>
          <a:lstStyle/>
          <a:p>
            <a:pPr algn="ctr"/>
            <a:r>
              <a:rPr lang="ru-RU" sz="1300" b="1" dirty="0" smtClean="0">
                <a:latin typeface="Times New Roman" pitchFamily="18" charset="0"/>
                <a:cs typeface="Times New Roman" pitchFamily="18" charset="0"/>
              </a:rPr>
              <a:t>УПРАВЛЯЕМАЯ СИСТЕМА</a:t>
            </a:r>
          </a:p>
          <a:p>
            <a:pPr algn="ctr"/>
            <a:r>
              <a:rPr lang="ru-RU" sz="1300" b="1" dirty="0" smtClean="0">
                <a:latin typeface="Times New Roman" pitchFamily="18" charset="0"/>
                <a:cs typeface="Times New Roman" pitchFamily="18" charset="0"/>
              </a:rPr>
              <a:t>(ОБЪЕКТ УПРАВЛЕНИЯ)</a:t>
            </a:r>
            <a:endParaRPr lang="ru-RU" sz="1300" b="1" dirty="0">
              <a:latin typeface="Times New Roman" pitchFamily="18" charset="0"/>
              <a:cs typeface="Times New Roman" pitchFamily="18" charset="0"/>
            </a:endParaRPr>
          </a:p>
        </p:txBody>
      </p:sp>
      <p:sp>
        <p:nvSpPr>
          <p:cNvPr id="10" name="TextBox 9"/>
          <p:cNvSpPr txBox="1"/>
          <p:nvPr/>
        </p:nvSpPr>
        <p:spPr>
          <a:xfrm rot="21600000">
            <a:off x="6943740" y="5972172"/>
            <a:ext cx="1428760" cy="784830"/>
          </a:xfrm>
          <a:prstGeom prst="rect">
            <a:avLst/>
          </a:prstGeom>
          <a:solidFill>
            <a:schemeClr val="bg1"/>
          </a:solidFill>
          <a:ln>
            <a:noFill/>
          </a:ln>
        </p:spPr>
        <p:txBody>
          <a:bodyPr wrap="square" rtlCol="0">
            <a:spAutoFit/>
          </a:bodyPr>
          <a:lstStyle/>
          <a:p>
            <a:pPr algn="ctr"/>
            <a:r>
              <a:rPr lang="ru-RU" sz="1500" b="1" dirty="0" smtClean="0">
                <a:latin typeface="Times New Roman" pitchFamily="18" charset="0"/>
                <a:cs typeface="Times New Roman" pitchFamily="18" charset="0"/>
              </a:rPr>
              <a:t>Состояние управляемой     системы</a:t>
            </a:r>
          </a:p>
        </p:txBody>
      </p:sp>
      <p:sp>
        <p:nvSpPr>
          <p:cNvPr id="11" name="TextBox 10"/>
          <p:cNvSpPr txBox="1"/>
          <p:nvPr/>
        </p:nvSpPr>
        <p:spPr>
          <a:xfrm rot="21600000">
            <a:off x="5229228" y="6115048"/>
            <a:ext cx="1500198" cy="323165"/>
          </a:xfrm>
          <a:prstGeom prst="rect">
            <a:avLst/>
          </a:prstGeom>
          <a:solidFill>
            <a:schemeClr val="bg1"/>
          </a:solidFill>
          <a:ln>
            <a:noFill/>
          </a:ln>
        </p:spPr>
        <p:txBody>
          <a:bodyPr wrap="square" rtlCol="0">
            <a:spAutoFit/>
          </a:bodyPr>
          <a:lstStyle/>
          <a:p>
            <a:pPr algn="ctr"/>
            <a:r>
              <a:rPr lang="ru-RU" sz="1500" b="1" dirty="0" smtClean="0">
                <a:latin typeface="Times New Roman" pitchFamily="18" charset="0"/>
                <a:cs typeface="Times New Roman" pitchFamily="18" charset="0"/>
              </a:rPr>
              <a:t>Управление     </a:t>
            </a:r>
          </a:p>
        </p:txBody>
      </p:sp>
      <p:sp>
        <p:nvSpPr>
          <p:cNvPr id="12" name="TextBox 11"/>
          <p:cNvSpPr txBox="1"/>
          <p:nvPr/>
        </p:nvSpPr>
        <p:spPr>
          <a:xfrm rot="21600000">
            <a:off x="4729162" y="7472370"/>
            <a:ext cx="2428892" cy="323165"/>
          </a:xfrm>
          <a:prstGeom prst="rect">
            <a:avLst/>
          </a:prstGeom>
          <a:solidFill>
            <a:schemeClr val="bg1"/>
          </a:solidFill>
          <a:ln>
            <a:noFill/>
          </a:ln>
        </p:spPr>
        <p:txBody>
          <a:bodyPr wrap="square" rtlCol="0">
            <a:spAutoFit/>
          </a:bodyPr>
          <a:lstStyle/>
          <a:p>
            <a:pPr algn="ctr"/>
            <a:r>
              <a:rPr lang="ru-RU" sz="1500" b="1" dirty="0" smtClean="0">
                <a:latin typeface="Times New Roman" pitchFamily="18" charset="0"/>
                <a:cs typeface="Times New Roman" pitchFamily="18" charset="0"/>
              </a:rPr>
              <a:t>Внешние воздействия     </a:t>
            </a:r>
          </a:p>
        </p:txBody>
      </p:sp>
      <p:sp>
        <p:nvSpPr>
          <p:cNvPr id="13" name="Заголовок 1"/>
          <p:cNvSpPr txBox="1">
            <a:spLocks/>
          </p:cNvSpPr>
          <p:nvPr/>
        </p:nvSpPr>
        <p:spPr>
          <a:xfrm>
            <a:off x="442882" y="285728"/>
            <a:ext cx="8572560" cy="1114412"/>
          </a:xfrm>
          <a:prstGeom prst="rect">
            <a:avLst/>
          </a:prstGeom>
          <a:ln>
            <a:noFill/>
          </a:ln>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2800" b="1" i="0" u="none" strike="noStrike" kern="1200" cap="none" spc="0" normalizeH="0" baseline="0" noProof="0" dirty="0" smtClean="0">
                <a:ln>
                  <a:solidFill>
                    <a:schemeClr val="accent6">
                      <a:lumMod val="60000"/>
                      <a:lumOff val="40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rPr>
              <a:t> </a:t>
            </a:r>
            <a:r>
              <a:rPr lang="ru-RU" sz="12800" b="1" dirty="0" smtClean="0">
                <a:ln>
                  <a:solidFill>
                    <a:schemeClr val="accent6">
                      <a:lumMod val="60000"/>
                      <a:lumOff val="40000"/>
                    </a:schemeClr>
                  </a:solidFill>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t="-100000" r="-100000"/>
                </a:gradFill>
                <a:latin typeface="+mj-lt"/>
                <a:ea typeface="+mj-ea"/>
                <a:cs typeface="+mj-cs"/>
              </a:rPr>
              <a:t>М</a:t>
            </a:r>
            <a:r>
              <a:rPr kumimoji="0" lang="ru-RU" sz="12800" b="1" i="0" u="none" strike="noStrike" kern="1200" cap="none" spc="0" normalizeH="0" baseline="0" noProof="0" dirty="0" smtClean="0">
                <a:ln>
                  <a:solidFill>
                    <a:schemeClr val="accent6">
                      <a:lumMod val="60000"/>
                      <a:lumOff val="40000"/>
                    </a:schemeClr>
                  </a:solidFill>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t="-100000" r="-100000"/>
                </a:gradFill>
                <a:effectLst/>
                <a:uLnTx/>
                <a:uFillTx/>
                <a:latin typeface="+mj-lt"/>
                <a:ea typeface="+mj-ea"/>
                <a:cs typeface="+mj-cs"/>
              </a:rPr>
              <a:t>АТЕМАТИЧЕСКАЯ  ТЕОРИЯ УПРАВЛЕНИЯ</a:t>
            </a:r>
            <a:r>
              <a:rPr kumimoji="0" lang="ru-RU" sz="5300" b="1" i="0" u="none" strike="noStrike" kern="1200" cap="none" spc="0" normalizeH="0" baseline="0" noProof="0" dirty="0" smtClean="0">
                <a:ln>
                  <a:solidFill>
                    <a:schemeClr val="accent6">
                      <a:lumMod val="60000"/>
                      <a:lumOff val="40000"/>
                    </a:schemeClr>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uLnTx/>
                <a:uFillTx/>
                <a:latin typeface="+mj-lt"/>
                <a:ea typeface="+mj-ea"/>
                <a:cs typeface="+mj-cs"/>
              </a:rPr>
              <a:t> </a:t>
            </a:r>
            <a:r>
              <a:rPr kumimoji="0" lang="ru-RU" sz="5300" b="1" i="0" u="none" strike="noStrike" kern="1200" cap="none" spc="0" normalizeH="0" baseline="0" noProof="0" dirty="0" smtClean="0">
                <a:ln>
                  <a:solidFill>
                    <a:schemeClr val="accent6">
                      <a:lumMod val="60000"/>
                      <a:lumOff val="40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rPr>
              <a:t>                                                 </a:t>
            </a:r>
            <a:r>
              <a:rPr kumimoji="0" lang="ru-RU" sz="4400" b="0" i="0" u="none" strike="noStrike" kern="1200" cap="none" spc="0" normalizeH="0" baseline="0" noProof="0" dirty="0" smtClean="0">
                <a:ln>
                  <a:solidFill>
                    <a:schemeClr val="accent6">
                      <a:lumMod val="60000"/>
                      <a:lumOff val="40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rPr>
              <a:t/>
            </a:r>
            <a:br>
              <a:rPr kumimoji="0" lang="ru-RU" sz="4400" b="0" i="0" u="none" strike="noStrike" kern="1200" cap="none" spc="0" normalizeH="0" baseline="0" noProof="0" dirty="0" smtClean="0">
                <a:ln>
                  <a:solidFill>
                    <a:schemeClr val="accent6">
                      <a:lumMod val="60000"/>
                      <a:lumOff val="40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rPr>
            </a:br>
            <a:r>
              <a:rPr kumimoji="0" lang="ru-RU" sz="4400" b="0" i="0" u="none" strike="noStrike" kern="1200" cap="none" spc="0" normalizeH="0" baseline="0" noProof="0" dirty="0" smtClean="0">
                <a:ln>
                  <a:solidFill>
                    <a:schemeClr val="accent6">
                      <a:lumMod val="60000"/>
                      <a:lumOff val="40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rPr>
              <a:t> </a:t>
            </a:r>
            <a:r>
              <a:rPr kumimoji="0" lang="ru-RU" sz="4400" b="0" i="0" u="none" strike="noStrike" kern="1200" cap="none" spc="0" normalizeH="0" baseline="0" noProof="0" dirty="0" smtClean="0">
                <a:ln>
                  <a:no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rPr>
              <a:t/>
            </a:r>
            <a:br>
              <a:rPr kumimoji="0" lang="ru-RU" sz="4400" b="0" i="0" u="none" strike="noStrike" kern="1200" cap="none" spc="0" normalizeH="0" baseline="0" noProof="0" dirty="0" smtClean="0">
                <a:ln>
                  <a:no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rPr>
            </a:br>
            <a:endParaRPr kumimoji="0" lang="ru-RU" sz="4400" b="0" i="0" u="none" strike="noStrike" kern="1200" cap="none" spc="0" normalizeH="0" baseline="0" noProof="0" dirty="0">
              <a:ln>
                <a:no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4"/>
          <p:cNvSpPr txBox="1">
            <a:spLocks/>
          </p:cNvSpPr>
          <p:nvPr/>
        </p:nvSpPr>
        <p:spPr>
          <a:xfrm>
            <a:off x="2085956" y="757198"/>
            <a:ext cx="7286676" cy="5572164"/>
          </a:xfrm>
          <a:prstGeom prst="rect">
            <a:avLst/>
          </a:prstGeom>
        </p:spPr>
        <p:txBody>
          <a:bodyPr>
            <a:normAutofit lnSpcReduction="10000"/>
          </a:bodyPr>
          <a:lstStyle/>
          <a:p>
            <a:pPr marL="0" marR="0" lvl="0" indent="457200" algn="just" defTabSz="1280160" rtl="0" eaLnBrk="1" fontAlgn="auto" latinLnBrk="0" hangingPunct="1">
              <a:spcAft>
                <a:spcPts val="0"/>
              </a:spcAft>
              <a:buClrTx/>
              <a:buSzTx/>
              <a:buFont typeface="Arial" pitchFamily="34" charset="0"/>
              <a:buNone/>
              <a:tabLst/>
              <a:defRPr/>
            </a:pPr>
            <a:r>
              <a:rPr kumimoji="0" lang="ru-RU" sz="18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Образован в 1953 году для  решения  сложных  математических  проблем,  связанных  с  программами  исследования  космоса,  развития  атомной  и  термоядерной энергетики, на основе создания  и  широкого  использования  вычислительной техники и программного обеспечения. Его организатором и директором (1953–1978 гг.) был президент Академии наук СССР </a:t>
            </a:r>
            <a:r>
              <a:rPr kumimoji="0" lang="ru-RU" sz="1800" b="1"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М.В. Келдыш</a:t>
            </a:r>
            <a:r>
              <a:rPr kumimoji="0" lang="ru-RU" sz="18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 </a:t>
            </a:r>
            <a:r>
              <a:rPr kumimoji="0" lang="ru-RU" sz="1800" b="1"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  </a:t>
            </a:r>
          </a:p>
          <a:p>
            <a:pPr marL="0" marR="0" lvl="0" indent="457200" algn="just" defTabSz="1280160" rtl="0" eaLnBrk="1" fontAlgn="auto" latinLnBrk="0" hangingPunct="1">
              <a:spcAft>
                <a:spcPts val="0"/>
              </a:spcAft>
              <a:buClrTx/>
              <a:buSzTx/>
              <a:buFont typeface="Arial" pitchFamily="34" charset="0"/>
              <a:buNone/>
              <a:tabLst/>
              <a:defRPr/>
            </a:pPr>
            <a:r>
              <a:rPr kumimoji="0" lang="ru-RU" sz="1800" b="1"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        Важнейшие научные достижения в области теории и практики управления:</a:t>
            </a:r>
            <a:r>
              <a:rPr kumimoji="0" lang="ru-RU" sz="18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 </a:t>
            </a:r>
            <a:r>
              <a:rPr kumimoji="0" lang="ru-RU" sz="1800" b="0" i="0" u="none" strike="noStrike" kern="1200" cap="none" spc="0" normalizeH="0" baseline="0" noProof="0" dirty="0" err="1" smtClean="0">
                <a:ln>
                  <a:noFill/>
                </a:ln>
                <a:solidFill>
                  <a:schemeClr val="accent1">
                    <a:lumMod val="50000"/>
                  </a:schemeClr>
                </a:solidFill>
                <a:effectLst/>
                <a:uLnTx/>
                <a:uFillTx/>
                <a:latin typeface="Times New Roman" pitchFamily="18" charset="0"/>
                <a:ea typeface="+mn-ea"/>
                <a:cs typeface="Times New Roman" pitchFamily="18" charset="0"/>
              </a:rPr>
              <a:t>баллистико-навигационное</a:t>
            </a:r>
            <a:r>
              <a:rPr kumimoji="0" lang="ru-RU" sz="18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   обеспечения   полетов   пилотируемых    кораблей, орбитальных  станций ,    многоразовой  космической  системы "Энергия - Буран",    автоматических  аппаратов  "Луна",  "Венера",  "Марс" и др.;   работы по созданию  шагающих и адаптивных роботов; первое использование ЭВМ в Советском Союзе; создание программного обеспечения (компиляторы Алгол-60,  Фортран, ГРАФОР, программное  обеспечение  супер-ЭВМ,  многомашинных  комплексов  и  сетей);  система    программирования  и  отладки   аппаратуры  корабля "Буран", система     управления объектами в реальном времени, информационно-поисковые системы   для различных областей, системы автоматизации проектирования и производства (CAD/CAM), инструментальные системы построения пакетов прикладных программ. </a:t>
            </a:r>
          </a:p>
          <a:p>
            <a:pPr marL="0" marR="0" lvl="0" indent="457200" algn="just" defTabSz="1280160" rtl="0" eaLnBrk="1" fontAlgn="auto" latinLnBrk="0" hangingPunct="1">
              <a:spcAft>
                <a:spcPts val="0"/>
              </a:spcAft>
              <a:buClrTx/>
              <a:buSzTx/>
              <a:buFont typeface="Arial" pitchFamily="34" charset="0"/>
              <a:buNone/>
              <a:tabLst/>
              <a:defRPr/>
            </a:pP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en-US" sz="1800" b="0" i="0" u="none" strike="noStrike" kern="1200" cap="none" spc="0" normalizeH="0" baseline="0" noProof="0" dirty="0" smtClean="0">
              <a:ln>
                <a:noFill/>
              </a:ln>
              <a:solidFill>
                <a:schemeClr val="tx2">
                  <a:lumMod val="60000"/>
                  <a:lumOff val="40000"/>
                </a:schemeClr>
              </a:solidFill>
              <a:effectLst/>
              <a:uLnTx/>
              <a:uFillTx/>
              <a:latin typeface="Times New Roman" pitchFamily="18" charset="0"/>
              <a:ea typeface="+mn-ea"/>
              <a:cs typeface="Times New Roman" pitchFamily="18" charset="0"/>
            </a:endParaRPr>
          </a:p>
          <a:p>
            <a:pPr marL="0" marR="0" lvl="0" indent="457200" algn="just" defTabSz="1280160" rtl="0" eaLnBrk="1" fontAlgn="auto" latinLnBrk="0" hangingPunct="1">
              <a:spcAft>
                <a:spcPts val="0"/>
              </a:spcAft>
              <a:buClrTx/>
              <a:buSzTx/>
              <a:buFont typeface="Arial" pitchFamily="34" charset="0"/>
              <a:buNone/>
              <a:tabLst/>
              <a:defRPr/>
            </a:pPr>
            <a:r>
              <a:rPr kumimoji="0" lang="ru-RU" sz="1800" b="0" i="0" u="none" strike="noStrike" kern="1200" cap="none" spc="0" normalizeH="0" baseline="0" noProof="0" dirty="0" smtClean="0">
                <a:ln>
                  <a:noFill/>
                </a:ln>
                <a:solidFill>
                  <a:schemeClr val="tx2">
                    <a:lumMod val="60000"/>
                    <a:lumOff val="40000"/>
                  </a:schemeClr>
                </a:solidFill>
                <a:effectLst/>
                <a:uLnTx/>
                <a:uFillTx/>
                <a:latin typeface="Times New Roman" pitchFamily="18" charset="0"/>
                <a:ea typeface="+mn-ea"/>
                <a:cs typeface="Times New Roman" pitchFamily="18" charset="0"/>
              </a:rPr>
              <a:t> </a:t>
            </a:r>
            <a:endParaRPr kumimoji="0" lang="ru-RU" sz="1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4" name="Picture 2" descr="i?id=55709571&amp;tov=6"/>
          <p:cNvPicPr>
            <a:picLocks noChangeAspect="1" noChangeArrowheads="1"/>
          </p:cNvPicPr>
          <p:nvPr/>
        </p:nvPicPr>
        <p:blipFill>
          <a:blip r:embed="rId2"/>
          <a:srcRect/>
          <a:stretch>
            <a:fillRect/>
          </a:stretch>
        </p:blipFill>
        <p:spPr bwMode="auto">
          <a:xfrm>
            <a:off x="514321" y="971513"/>
            <a:ext cx="1214445" cy="1855030"/>
          </a:xfrm>
          <a:prstGeom prst="rect">
            <a:avLst/>
          </a:prstGeom>
          <a:noFill/>
          <a:ln w="9525">
            <a:noFill/>
            <a:miter lim="800000"/>
            <a:headEnd/>
            <a:tailEnd/>
          </a:ln>
        </p:spPr>
      </p:pic>
      <p:sp>
        <p:nvSpPr>
          <p:cNvPr id="5" name="Прямоугольник 4"/>
          <p:cNvSpPr/>
          <p:nvPr/>
        </p:nvSpPr>
        <p:spPr>
          <a:xfrm>
            <a:off x="0" y="328571"/>
            <a:ext cx="9601200" cy="800219"/>
          </a:xfrm>
          <a:prstGeom prst="rect">
            <a:avLst/>
          </a:prstGeom>
        </p:spPr>
        <p:txBody>
          <a:bodyPr wrap="square">
            <a:spAutoFit/>
          </a:bodyPr>
          <a:lstStyle/>
          <a:p>
            <a:pPr lvl="0" indent="457200" algn="just">
              <a:defRPr/>
            </a:pPr>
            <a:r>
              <a:rPr lang="ru-RU"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ИНСТИТУТ  ПРИКЛАДНОЙ  МАТЕМАТИКИ  ИМ.  М.В.  КЕЛДЫША  РАН</a:t>
            </a:r>
          </a:p>
          <a:p>
            <a:pPr lvl="0" indent="457200" algn="just">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p>
        </p:txBody>
      </p:sp>
      <p:sp>
        <p:nvSpPr>
          <p:cNvPr id="6" name="Прямоугольник 5"/>
          <p:cNvSpPr/>
          <p:nvPr/>
        </p:nvSpPr>
        <p:spPr>
          <a:xfrm>
            <a:off x="371444" y="2971776"/>
            <a:ext cx="1643073" cy="923330"/>
          </a:xfrm>
          <a:prstGeom prst="rect">
            <a:avLst/>
          </a:prstGeom>
        </p:spPr>
        <p:txBody>
          <a:bodyPr wrap="square">
            <a:spAutoFit/>
          </a:bodyPr>
          <a:lstStyle/>
          <a:p>
            <a:pPr algn="ctr"/>
            <a:r>
              <a:rPr lang="ru-RU" sz="1800" dirty="0" smtClean="0">
                <a:solidFill>
                  <a:schemeClr val="accent1">
                    <a:lumMod val="50000"/>
                  </a:schemeClr>
                </a:solidFill>
                <a:latin typeface="Times New Roman" pitchFamily="18" charset="0"/>
                <a:cs typeface="Times New Roman" pitchFamily="18" charset="0"/>
              </a:rPr>
              <a:t>Мстислав Всеволодович Келдыш</a:t>
            </a:r>
            <a:endParaRPr lang="ru-RU" sz="1800" dirty="0">
              <a:solidFill>
                <a:schemeClr val="accent1">
                  <a:lumMod val="50000"/>
                </a:schemeClr>
              </a:solidFill>
              <a:latin typeface="Times New Roman" pitchFamily="18" charset="0"/>
              <a:cs typeface="Times New Roman" pitchFamily="18" charset="0"/>
            </a:endParaRPr>
          </a:p>
        </p:txBody>
      </p:sp>
      <p:pic>
        <p:nvPicPr>
          <p:cNvPr id="7" name="Picture 2" descr="Файл:Sputnik asm.jpg">
            <a:hlinkClick r:id="rId3"/>
          </p:cNvPr>
          <p:cNvPicPr>
            <a:picLocks noChangeAspect="1" noChangeArrowheads="1"/>
          </p:cNvPicPr>
          <p:nvPr/>
        </p:nvPicPr>
        <p:blipFill>
          <a:blip r:embed="rId4" cstate="print"/>
          <a:srcRect/>
          <a:stretch>
            <a:fillRect/>
          </a:stretch>
        </p:blipFill>
        <p:spPr bwMode="auto">
          <a:xfrm>
            <a:off x="442882" y="3829032"/>
            <a:ext cx="1571636" cy="1288227"/>
          </a:xfrm>
          <a:prstGeom prst="rect">
            <a:avLst/>
          </a:prstGeom>
          <a:noFill/>
        </p:spPr>
      </p:pic>
      <p:sp>
        <p:nvSpPr>
          <p:cNvPr id="8" name="Прямоугольник 7"/>
          <p:cNvSpPr/>
          <p:nvPr/>
        </p:nvSpPr>
        <p:spPr>
          <a:xfrm>
            <a:off x="371444" y="5114916"/>
            <a:ext cx="1785950" cy="923330"/>
          </a:xfrm>
          <a:prstGeom prst="rect">
            <a:avLst/>
          </a:prstGeom>
        </p:spPr>
        <p:txBody>
          <a:bodyPr wrap="square">
            <a:spAutoFit/>
          </a:bodyPr>
          <a:lstStyle/>
          <a:p>
            <a:r>
              <a:rPr lang="ru-RU" sz="1800" dirty="0" smtClean="0">
                <a:solidFill>
                  <a:schemeClr val="accent1">
                    <a:lumMod val="50000"/>
                  </a:schemeClr>
                </a:solidFill>
                <a:latin typeface="Times New Roman" pitchFamily="18" charset="0"/>
                <a:cs typeface="Times New Roman" pitchFamily="18" charset="0"/>
              </a:rPr>
              <a:t>Первый искусственный </a:t>
            </a:r>
            <a:endParaRPr lang="en-US" sz="1800" dirty="0" smtClean="0">
              <a:solidFill>
                <a:schemeClr val="accent1">
                  <a:lumMod val="50000"/>
                </a:schemeClr>
              </a:solidFill>
              <a:latin typeface="Times New Roman" pitchFamily="18" charset="0"/>
              <a:cs typeface="Times New Roman" pitchFamily="18" charset="0"/>
            </a:endParaRPr>
          </a:p>
          <a:p>
            <a:r>
              <a:rPr lang="ru-RU" sz="1800" dirty="0" smtClean="0">
                <a:solidFill>
                  <a:schemeClr val="accent1">
                    <a:lumMod val="50000"/>
                  </a:schemeClr>
                </a:solidFill>
                <a:latin typeface="Times New Roman" pitchFamily="18" charset="0"/>
                <a:cs typeface="Times New Roman" pitchFamily="18" charset="0"/>
              </a:rPr>
              <a:t>спутник Земли</a:t>
            </a:r>
            <a:endParaRPr lang="ru-RU" sz="1800" dirty="0">
              <a:solidFill>
                <a:schemeClr val="accent1">
                  <a:lumMod val="50000"/>
                </a:schemeClr>
              </a:solidFill>
              <a:latin typeface="Times New Roman" pitchFamily="18" charset="0"/>
              <a:cs typeface="Times New Roman" pitchFamily="18" charset="0"/>
            </a:endParaRPr>
          </a:p>
        </p:txBody>
      </p:sp>
      <p:pic>
        <p:nvPicPr>
          <p:cNvPr id="9" name="Picture 4" descr="Файл:Cassini Saturn Orbit Insertion.jpg">
            <a:hlinkClick r:id="rId5"/>
          </p:cNvPr>
          <p:cNvPicPr>
            <a:picLocks noChangeAspect="1" noChangeArrowheads="1"/>
          </p:cNvPicPr>
          <p:nvPr/>
        </p:nvPicPr>
        <p:blipFill>
          <a:blip r:embed="rId6"/>
          <a:srcRect/>
          <a:stretch>
            <a:fillRect/>
          </a:stretch>
        </p:blipFill>
        <p:spPr bwMode="auto">
          <a:xfrm>
            <a:off x="657196" y="8043874"/>
            <a:ext cx="2286016" cy="1786533"/>
          </a:xfrm>
          <a:prstGeom prst="rect">
            <a:avLst/>
          </a:prstGeom>
          <a:noFill/>
        </p:spPr>
      </p:pic>
      <p:sp>
        <p:nvSpPr>
          <p:cNvPr id="10" name="Прямоугольник 9"/>
          <p:cNvSpPr/>
          <p:nvPr/>
        </p:nvSpPr>
        <p:spPr>
          <a:xfrm>
            <a:off x="657196" y="9901262"/>
            <a:ext cx="3429024" cy="2400657"/>
          </a:xfrm>
          <a:prstGeom prst="rect">
            <a:avLst/>
          </a:prstGeom>
        </p:spPr>
        <p:txBody>
          <a:bodyPr wrap="square">
            <a:spAutoFit/>
          </a:bodyPr>
          <a:lstStyle/>
          <a:p>
            <a:r>
              <a:rPr lang="ru-RU" b="1" dirty="0" smtClean="0">
                <a:solidFill>
                  <a:schemeClr val="accent1">
                    <a:lumMod val="50000"/>
                  </a:schemeClr>
                </a:solidFill>
                <a:latin typeface="Times New Roman" pitchFamily="18" charset="0"/>
                <a:cs typeface="Times New Roman" pitchFamily="18" charset="0"/>
              </a:rPr>
              <a:t>Автоматический космический аппарат</a:t>
            </a:r>
            <a:r>
              <a:rPr lang="ru-RU" dirty="0" smtClean="0">
                <a:solidFill>
                  <a:schemeClr val="accent1">
                    <a:lumMod val="50000"/>
                  </a:schemeClr>
                </a:solidFill>
                <a:latin typeface="Times New Roman" pitchFamily="18" charset="0"/>
                <a:cs typeface="Times New Roman" pitchFamily="18" charset="0"/>
              </a:rPr>
              <a:t> </a:t>
            </a:r>
            <a:r>
              <a:rPr lang="en-US" dirty="0" smtClean="0">
                <a:solidFill>
                  <a:schemeClr val="accent1">
                    <a:lumMod val="50000"/>
                  </a:schemeClr>
                </a:solidFill>
                <a:latin typeface="Times New Roman" pitchFamily="18" charset="0"/>
                <a:cs typeface="Times New Roman" pitchFamily="18" charset="0"/>
              </a:rPr>
              <a:t> </a:t>
            </a:r>
            <a:r>
              <a:rPr lang="ru-RU" dirty="0" smtClean="0">
                <a:solidFill>
                  <a:schemeClr val="accent1">
                    <a:lumMod val="50000"/>
                  </a:schemeClr>
                </a:solidFill>
                <a:latin typeface="Times New Roman" pitchFamily="18" charset="0"/>
                <a:cs typeface="Times New Roman" pitchFamily="18" charset="0"/>
              </a:rPr>
              <a:t>«</a:t>
            </a:r>
            <a:r>
              <a:rPr lang="ru-RU" dirty="0" err="1" smtClean="0">
                <a:solidFill>
                  <a:schemeClr val="accent1">
                    <a:lumMod val="50000"/>
                  </a:schemeClr>
                </a:solidFill>
                <a:latin typeface="Times New Roman" pitchFamily="18" charset="0"/>
                <a:cs typeface="Times New Roman" pitchFamily="18" charset="0"/>
              </a:rPr>
              <a:t>Кассини</a:t>
            </a:r>
            <a:r>
              <a:rPr lang="ru-RU" dirty="0" smtClean="0">
                <a:solidFill>
                  <a:schemeClr val="accent1">
                    <a:lumMod val="50000"/>
                  </a:schemeClr>
                </a:solidFill>
                <a:latin typeface="Times New Roman" pitchFamily="18" charset="0"/>
                <a:cs typeface="Times New Roman" pitchFamily="18" charset="0"/>
              </a:rPr>
              <a:t> </a:t>
            </a:r>
            <a:r>
              <a:rPr lang="en-US" dirty="0" smtClean="0">
                <a:solidFill>
                  <a:schemeClr val="accent1">
                    <a:lumMod val="50000"/>
                  </a:schemeClr>
                </a:solidFill>
                <a:latin typeface="Times New Roman" pitchFamily="18" charset="0"/>
                <a:cs typeface="Times New Roman" pitchFamily="18" charset="0"/>
              </a:rPr>
              <a:t>- </a:t>
            </a:r>
            <a:r>
              <a:rPr lang="ru-RU" dirty="0" smtClean="0">
                <a:solidFill>
                  <a:schemeClr val="accent1">
                    <a:lumMod val="50000"/>
                  </a:schemeClr>
                </a:solidFill>
                <a:latin typeface="Times New Roman" pitchFamily="18" charset="0"/>
                <a:cs typeface="Times New Roman" pitchFamily="18" charset="0"/>
              </a:rPr>
              <a:t>Гюйгенс»  , исследующий планету Сатурн, кольца и его спутники</a:t>
            </a:r>
            <a:endParaRPr lang="ru-RU" dirty="0">
              <a:solidFill>
                <a:schemeClr val="accent1">
                  <a:lumMod val="50000"/>
                </a:schemeClr>
              </a:solidFill>
              <a:latin typeface="Times New Roman" pitchFamily="18" charset="0"/>
              <a:cs typeface="Times New Roman" pitchFamily="18" charset="0"/>
            </a:endParaRPr>
          </a:p>
        </p:txBody>
      </p:sp>
      <p:pic>
        <p:nvPicPr>
          <p:cNvPr id="11" name="Picture 2" descr="Файл:Soyuz TMA-6 spacecraft.jpg">
            <a:hlinkClick r:id="rId7"/>
          </p:cNvPr>
          <p:cNvPicPr>
            <a:picLocks noChangeAspect="1" noChangeArrowheads="1"/>
          </p:cNvPicPr>
          <p:nvPr/>
        </p:nvPicPr>
        <p:blipFill>
          <a:blip r:embed="rId8"/>
          <a:srcRect/>
          <a:stretch>
            <a:fillRect/>
          </a:stretch>
        </p:blipFill>
        <p:spPr bwMode="auto">
          <a:xfrm>
            <a:off x="5729294" y="8043874"/>
            <a:ext cx="3143272" cy="2141355"/>
          </a:xfrm>
          <a:prstGeom prst="rect">
            <a:avLst/>
          </a:prstGeom>
          <a:noFill/>
        </p:spPr>
      </p:pic>
      <p:sp>
        <p:nvSpPr>
          <p:cNvPr id="12" name="Прямоугольник 11"/>
          <p:cNvSpPr/>
          <p:nvPr/>
        </p:nvSpPr>
        <p:spPr>
          <a:xfrm>
            <a:off x="4300534" y="11044270"/>
            <a:ext cx="4800600" cy="923330"/>
          </a:xfrm>
          <a:prstGeom prst="rect">
            <a:avLst/>
          </a:prstGeom>
        </p:spPr>
        <p:txBody>
          <a:bodyPr wrap="square">
            <a:spAutoFit/>
          </a:bodyPr>
          <a:lstStyle/>
          <a:p>
            <a:r>
              <a:rPr lang="ru-RU" sz="1800" b="1" dirty="0" smtClean="0">
                <a:solidFill>
                  <a:schemeClr val="accent1">
                    <a:lumMod val="50000"/>
                  </a:schemeClr>
                </a:solidFill>
                <a:latin typeface="Times New Roman" pitchFamily="18" charset="0"/>
                <a:cs typeface="Times New Roman" pitchFamily="18" charset="0"/>
              </a:rPr>
              <a:t>Пилотируемый космический аппарат</a:t>
            </a:r>
            <a:r>
              <a:rPr lang="ru-RU" sz="1800" dirty="0" smtClean="0">
                <a:solidFill>
                  <a:schemeClr val="accent1">
                    <a:lumMod val="50000"/>
                  </a:schemeClr>
                </a:solidFill>
                <a:latin typeface="Times New Roman" pitchFamily="18" charset="0"/>
                <a:cs typeface="Times New Roman" pitchFamily="18" charset="0"/>
              </a:rPr>
              <a:t>, космический корабль Союз, с членами экипажа МКС на борту</a:t>
            </a:r>
            <a:endParaRPr lang="ru-RU" sz="1800" dirty="0">
              <a:solidFill>
                <a:schemeClr val="accent1">
                  <a:lumMod val="50000"/>
                </a:schemeClr>
              </a:solidFill>
              <a:latin typeface="Times New Roman" pitchFamily="18" charset="0"/>
              <a:cs typeface="Times New Roman" pitchFamily="18" charset="0"/>
            </a:endParaRPr>
          </a:p>
        </p:txBody>
      </p:sp>
      <p:sp>
        <p:nvSpPr>
          <p:cNvPr id="13" name="Содержимое 2"/>
          <p:cNvSpPr txBox="1">
            <a:spLocks/>
          </p:cNvSpPr>
          <p:nvPr/>
        </p:nvSpPr>
        <p:spPr>
          <a:xfrm>
            <a:off x="585758" y="6043610"/>
            <a:ext cx="8229600" cy="1928826"/>
          </a:xfrm>
          <a:prstGeom prst="rect">
            <a:avLst/>
          </a:prstGeom>
        </p:spPr>
        <p:txBody>
          <a:bodyPr>
            <a:normAutofit/>
          </a:bodyPr>
          <a:lstStyle/>
          <a:p>
            <a:pPr marL="0" marR="0" lvl="0" indent="0" algn="just" defTabSz="1280160" rtl="0" eaLnBrk="1" fontAlgn="auto" latinLnBrk="0" hangingPunct="1">
              <a:lnSpc>
                <a:spcPct val="100000"/>
              </a:lnSpc>
              <a:spcBef>
                <a:spcPct val="20000"/>
              </a:spcBef>
              <a:spcAft>
                <a:spcPts val="0"/>
              </a:spcAft>
              <a:buClrTx/>
              <a:buSzTx/>
              <a:buFont typeface="Arial" pitchFamily="34" charset="0"/>
              <a:buNone/>
              <a:tabLst/>
              <a:defRPr/>
            </a:pP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В Институте были проведены расчеты уникальных по сложности и объему задач газодинамики взрыва, защиты от проникающих излучений, сверхзвукового обтекания летательных аппаратов, детальный нейтронно-физический расчет ядерного реактора. В начале 60-х годов, задолго до подобных расчетов в США, были проведены численные эксперименты на ЭВМ, открывшие новую область прикладной математики — вычислительную электродинамику. </a:t>
            </a:r>
          </a:p>
          <a:p>
            <a:pPr marL="480060" marR="0" lvl="0" indent="-480060" algn="l" defTabSz="1280160" rtl="0" eaLnBrk="1" fontAlgn="auto" latinLnBrk="0" hangingPunct="1">
              <a:lnSpc>
                <a:spcPct val="100000"/>
              </a:lnSpc>
              <a:spcBef>
                <a:spcPct val="20000"/>
              </a:spcBef>
              <a:spcAft>
                <a:spcPts val="0"/>
              </a:spcAft>
              <a:buClrTx/>
              <a:buSzTx/>
              <a:buFont typeface="Arial" pitchFamily="34" charset="0"/>
              <a:buNone/>
              <a:tabLst/>
              <a:defRPr/>
            </a:pPr>
            <a:endParaRPr kumimoji="0" lang="ru-RU" sz="45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khonov Andrei.jpg">
            <a:hlinkClick r:id="rId2"/>
          </p:cNvPr>
          <p:cNvPicPr>
            <a:picLocks noChangeAspect="1" noChangeArrowheads="1"/>
          </p:cNvPicPr>
          <p:nvPr/>
        </p:nvPicPr>
        <p:blipFill>
          <a:blip r:embed="rId3"/>
          <a:srcRect/>
          <a:stretch>
            <a:fillRect/>
          </a:stretch>
        </p:blipFill>
        <p:spPr bwMode="auto">
          <a:xfrm>
            <a:off x="514320" y="1042950"/>
            <a:ext cx="1905000" cy="2819401"/>
          </a:xfrm>
          <a:prstGeom prst="rect">
            <a:avLst/>
          </a:prstGeom>
          <a:noFill/>
        </p:spPr>
      </p:pic>
      <p:sp>
        <p:nvSpPr>
          <p:cNvPr id="3" name="Прямоугольник 2"/>
          <p:cNvSpPr/>
          <p:nvPr/>
        </p:nvSpPr>
        <p:spPr>
          <a:xfrm>
            <a:off x="300006" y="7115180"/>
            <a:ext cx="9144064" cy="4801314"/>
          </a:xfrm>
          <a:prstGeom prst="rect">
            <a:avLst/>
          </a:prstGeom>
        </p:spPr>
        <p:txBody>
          <a:bodyPr wrap="square">
            <a:spAutoFit/>
          </a:bodyPr>
          <a:lstStyle/>
          <a:p>
            <a:pPr indent="457200" algn="just"/>
            <a:r>
              <a:rPr lang="ru-RU" sz="1800" dirty="0" smtClean="0">
                <a:solidFill>
                  <a:schemeClr val="accent1">
                    <a:lumMod val="50000"/>
                  </a:schemeClr>
                </a:solidFill>
                <a:latin typeface="Times New Roman" pitchFamily="18" charset="0"/>
                <a:cs typeface="Times New Roman" pitchFamily="18" charset="0"/>
              </a:rPr>
              <a:t>С 1953 года работает заместителем директора Института прикладной математики АН СССР.</a:t>
            </a:r>
          </a:p>
          <a:p>
            <a:pPr indent="457200" algn="just"/>
            <a:r>
              <a:rPr lang="ru-RU" sz="1800" dirty="0" smtClean="0">
                <a:solidFill>
                  <a:schemeClr val="accent1">
                    <a:lumMod val="50000"/>
                  </a:schemeClr>
                </a:solidFill>
                <a:latin typeface="Times New Roman" pitchFamily="18" charset="0"/>
                <a:cs typeface="Times New Roman" pitchFamily="18" charset="0"/>
              </a:rPr>
              <a:t>В 1953 году А. Н. Тихонов становится лауреатом Сталинской премии.</a:t>
            </a:r>
          </a:p>
          <a:p>
            <a:pPr indent="457200" algn="just"/>
            <a:r>
              <a:rPr lang="ru-RU" sz="1800" dirty="0" smtClean="0">
                <a:solidFill>
                  <a:schemeClr val="accent1">
                    <a:lumMod val="50000"/>
                  </a:schemeClr>
                </a:solidFill>
                <a:latin typeface="Times New Roman" pitchFamily="18" charset="0"/>
                <a:cs typeface="Times New Roman" pitchFamily="18" charset="0"/>
              </a:rPr>
              <a:t>В 1960 году становится заведующим кафедрой вычислительной математики механико-математического факультета МГУ.</a:t>
            </a:r>
          </a:p>
          <a:p>
            <a:pPr indent="457200" algn="just"/>
            <a:r>
              <a:rPr lang="ru-RU" sz="1800" dirty="0" smtClean="0">
                <a:solidFill>
                  <a:schemeClr val="accent1">
                    <a:lumMod val="50000"/>
                  </a:schemeClr>
                </a:solidFill>
                <a:latin typeface="Times New Roman" pitchFamily="18" charset="0"/>
                <a:cs typeface="Times New Roman" pitchFamily="18" charset="0"/>
              </a:rPr>
              <a:t>1 июля 1966 года избран академиком АН СССР в отделение математики по специальности «Математика».</a:t>
            </a:r>
          </a:p>
          <a:p>
            <a:pPr indent="457200" algn="just"/>
            <a:r>
              <a:rPr lang="ru-RU" sz="1800" dirty="0" smtClean="0">
                <a:solidFill>
                  <a:schemeClr val="accent1">
                    <a:lumMod val="50000"/>
                  </a:schemeClr>
                </a:solidFill>
                <a:latin typeface="Times New Roman" pitchFamily="18" charset="0"/>
                <a:cs typeface="Times New Roman" pitchFamily="18" charset="0"/>
              </a:rPr>
              <a:t>В 1970 по инициативе А. Н. Тихонова и при активной поддержке М. В. Келдыша создаётся факультет вычислительной математики и кибернетики МГУ. Андрей Николаевич становится его первым деканом и возглавляет факультет до 1990 года. С момента создания нового факультета Тихонов также заведует кафедрой вычислительной математики, а с 1981 года — кафедрой математической физики факультета ВМК МГУ.</a:t>
            </a:r>
          </a:p>
          <a:p>
            <a:pPr indent="457200" algn="just"/>
            <a:r>
              <a:rPr lang="ru-RU" sz="1800" dirty="0" smtClean="0">
                <a:solidFill>
                  <a:schemeClr val="accent1">
                    <a:lumMod val="50000"/>
                  </a:schemeClr>
                </a:solidFill>
                <a:latin typeface="Times New Roman" pitchFamily="18" charset="0"/>
                <a:cs typeface="Times New Roman" pitchFamily="18" charset="0"/>
              </a:rPr>
              <a:t>В 1978 году, после смерти М. В. Келдыша, Тихонов назначается директором Института прикладной математики АН СССР, а в 1989 году — почетным директором ИПМ РАН. Являлся членом редколлегий журнала «Доклады РАН», и «Журнала вычислительной математики и математической физики», членом редакционного совета журнала «Успехи</a:t>
            </a:r>
            <a:r>
              <a:rPr lang="ru-RU" sz="1800" dirty="0" smtClean="0">
                <a:solidFill>
                  <a:schemeClr val="accent1">
                    <a:lumMod val="50000"/>
                  </a:schemeClr>
                </a:solidFill>
                <a:latin typeface="Times New Roman" pitchFamily="18" charset="0"/>
                <a:cs typeface="Times New Roman" pitchFamily="18" charset="0"/>
                <a:hlinkClick r:id="rId4" action="ppaction://hlinkfile" tooltip="Успехи математических наук"/>
              </a:rPr>
              <a:t> </a:t>
            </a:r>
            <a:r>
              <a:rPr lang="ru-RU" sz="1800" dirty="0" smtClean="0">
                <a:solidFill>
                  <a:schemeClr val="accent1">
                    <a:lumMod val="50000"/>
                  </a:schemeClr>
                </a:solidFill>
                <a:latin typeface="Times New Roman" pitchFamily="18" charset="0"/>
                <a:cs typeface="Times New Roman" pitchFamily="18" charset="0"/>
              </a:rPr>
              <a:t>математических наук».</a:t>
            </a:r>
            <a:endParaRPr lang="ru-RU" sz="1800" dirty="0">
              <a:solidFill>
                <a:schemeClr val="accent1">
                  <a:lumMod val="50000"/>
                </a:schemeClr>
              </a:solidFill>
              <a:latin typeface="Times New Roman" pitchFamily="18" charset="0"/>
              <a:cs typeface="Times New Roman" pitchFamily="18" charset="0"/>
            </a:endParaRPr>
          </a:p>
        </p:txBody>
      </p:sp>
      <p:sp>
        <p:nvSpPr>
          <p:cNvPr id="4" name="Прямоугольник 3"/>
          <p:cNvSpPr/>
          <p:nvPr/>
        </p:nvSpPr>
        <p:spPr>
          <a:xfrm>
            <a:off x="371444" y="4329098"/>
            <a:ext cx="2300270" cy="646331"/>
          </a:xfrm>
          <a:prstGeom prst="rect">
            <a:avLst/>
          </a:prstGeom>
        </p:spPr>
        <p:txBody>
          <a:bodyPr wrap="square">
            <a:spAutoFit/>
          </a:bodyPr>
          <a:lstStyle/>
          <a:p>
            <a:pPr algn="ctr"/>
            <a:r>
              <a:rPr lang="ru-RU" sz="1800" dirty="0" smtClean="0">
                <a:solidFill>
                  <a:schemeClr val="accent1">
                    <a:lumMod val="50000"/>
                  </a:schemeClr>
                </a:solidFill>
                <a:latin typeface="Times New Roman" pitchFamily="18" charset="0"/>
                <a:cs typeface="Times New Roman" pitchFamily="18" charset="0"/>
              </a:rPr>
              <a:t>Андрей Николаевич Тихонов </a:t>
            </a:r>
            <a:endParaRPr lang="ru-RU" sz="1800" dirty="0">
              <a:solidFill>
                <a:schemeClr val="accent1">
                  <a:lumMod val="50000"/>
                </a:schemeClr>
              </a:solidFill>
              <a:latin typeface="Times New Roman" pitchFamily="18" charset="0"/>
              <a:cs typeface="Times New Roman" pitchFamily="18" charset="0"/>
            </a:endParaRPr>
          </a:p>
        </p:txBody>
      </p:sp>
      <p:sp>
        <p:nvSpPr>
          <p:cNvPr id="5" name="Прямоугольник 4"/>
          <p:cNvSpPr/>
          <p:nvPr/>
        </p:nvSpPr>
        <p:spPr>
          <a:xfrm>
            <a:off x="2728898" y="757198"/>
            <a:ext cx="6286544" cy="6294031"/>
          </a:xfrm>
          <a:prstGeom prst="rect">
            <a:avLst/>
          </a:prstGeom>
        </p:spPr>
        <p:txBody>
          <a:bodyPr wrap="square">
            <a:spAutoFit/>
          </a:bodyPr>
          <a:lstStyle/>
          <a:p>
            <a:pPr indent="457200" algn="just"/>
            <a:r>
              <a:rPr lang="ru-RU" sz="1800" dirty="0" smtClean="0">
                <a:solidFill>
                  <a:schemeClr val="accent1">
                    <a:lumMod val="50000"/>
                  </a:schemeClr>
                </a:solidFill>
                <a:latin typeface="Times New Roman" pitchFamily="18" charset="0"/>
                <a:cs typeface="Times New Roman" pitchFamily="18" charset="0"/>
              </a:rPr>
              <a:t>В 1948 году по распоряжению правительства А. Н. Тихонов организовал Вычислительную Лабораторию для расчёта процесса взрыва атомной бомбы. Он также выполнил фундаментальные исследования по разработке теории и методике применения электромагнитных полей для изучения внутреннего строения земной коры (теория магнитотеллурического зондирования, 1950).</a:t>
            </a:r>
          </a:p>
          <a:p>
            <a:pPr indent="457200" algn="just"/>
            <a:r>
              <a:rPr lang="ru-RU" sz="1800" dirty="0" smtClean="0">
                <a:solidFill>
                  <a:schemeClr val="accent1">
                    <a:lumMod val="50000"/>
                  </a:schemeClr>
                </a:solidFill>
                <a:latin typeface="Times New Roman" pitchFamily="18" charset="0"/>
                <a:cs typeface="Times New Roman" pitchFamily="18" charset="0"/>
              </a:rPr>
              <a:t>А. Н. Тихонов — основоположник крупного направления в асимптотическом анализе — теории дифференциальных уравнений с малым параметром при старшей производной.</a:t>
            </a:r>
          </a:p>
          <a:p>
            <a:pPr indent="457200" algn="just"/>
            <a:r>
              <a:rPr lang="ru-RU" sz="1800" dirty="0" smtClean="0">
                <a:solidFill>
                  <a:schemeClr val="accent1">
                    <a:lumMod val="50000"/>
                  </a:schemeClr>
                </a:solidFill>
                <a:latin typeface="Times New Roman" pitchFamily="18" charset="0"/>
                <a:cs typeface="Times New Roman" pitchFamily="18" charset="0"/>
              </a:rPr>
              <a:t>Под руководством Тихонова созданы алгоритмы решения многих прикладных задач. В 1956—1963 годах совместно с Александром Андреевичем Самарским развита теория однородных разностных схем.</a:t>
            </a:r>
          </a:p>
          <a:p>
            <a:pPr indent="457200" algn="just"/>
            <a:r>
              <a:rPr lang="ru-RU" sz="1800" dirty="0" smtClean="0">
                <a:solidFill>
                  <a:schemeClr val="accent1">
                    <a:lumMod val="50000"/>
                  </a:schemeClr>
                </a:solidFill>
                <a:latin typeface="Times New Roman" pitchFamily="18" charset="0"/>
                <a:cs typeface="Times New Roman" pitchFamily="18" charset="0"/>
              </a:rPr>
              <a:t>Работа над проблемами поиска полезных ископаемых привела А. Н. Тихонова к концепции обратных и некорректных задач, к разработке методов регуляризации, тем самым к созданию крупного научного направления, получившего мировое признание. Введённое Тихоновым понятие регуляризации позволило разработать методы решения некорректных задач. Это научное направление он развивал на протяжении всей жизни</a:t>
            </a:r>
            <a:r>
              <a:rPr lang="ru-RU" dirty="0" smtClean="0"/>
              <a:t>.</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157130" y="828636"/>
            <a:ext cx="9286940" cy="4857784"/>
          </a:xfrm>
          <a:prstGeom prst="rect">
            <a:avLst/>
          </a:prstGeom>
        </p:spPr>
        <p:txBody>
          <a:bodyPr vert="horz" lIns="128016" tIns="64008" rIns="128016" bIns="64008" rtlCol="0">
            <a:normAutofit fontScale="25000" lnSpcReduction="20000"/>
          </a:bodyPr>
          <a:lstStyle/>
          <a:p>
            <a:pPr algn="just">
              <a:lnSpc>
                <a:spcPct val="120000"/>
              </a:lnSpc>
            </a:pPr>
            <a:r>
              <a:rPr kumimoji="0" lang="ru-RU" sz="72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Институт является родоначальником использования </a:t>
            </a:r>
            <a:r>
              <a:rPr kumimoji="0" lang="ru-RU" sz="72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электронно</a:t>
            </a:r>
            <a:r>
              <a:rPr kumimoji="0" lang="ru-RU" sz="72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вычислительной техники в Советском Союзе. В нем была установлена первая серийная отечественная ЭВМ и организовано первое в стране структурное подразделение, выполнившее пионерские работы по созданию программного обеспечения. В 1963 г. был реализован транслятор Алгол-60 — один из первых в мире трансляторов с полной версии языка, система ИС-2 — первая мини-ОС.. Важное место в деятельности Института занимают работы по системному обеспечению прикладных задач: система программирования и отладки аппаратуры многоразового корабля "Буран", система управления объектами в реальном времени, информационно-поисковые системы для различных областей, системы автоматизации проектирования и производства (CAD/CAM), инструментальные системы построения пакетов прикладных программ. </a:t>
            </a:r>
          </a:p>
          <a:p>
            <a:pPr algn="just">
              <a:lnSpc>
                <a:spcPct val="120000"/>
              </a:lnSpc>
            </a:pPr>
            <a:r>
              <a:rPr lang="ru-RU" sz="7200" dirty="0" smtClean="0">
                <a:solidFill>
                  <a:schemeClr val="accent1">
                    <a:lumMod val="50000"/>
                  </a:schemeClr>
                </a:solidFill>
                <a:latin typeface="Times New Roman" pitchFamily="18" charset="0"/>
                <a:cs typeface="Times New Roman" pitchFamily="18" charset="0"/>
              </a:rPr>
              <a:t>Институт прикладной математики им. М.В.Келдыша определен головной организацией по ряду ведущих направлений прикладной математики. Работы Института получили широкое признание в нашей стране и за рубежом. От него в разное время отпочковались и стали ведущими по своим направлениям такие организации Российской академии наук, как Вычислительный центр, Институт космических исследований, Институт математического моделирования. </a:t>
            </a:r>
            <a:endParaRPr kumimoji="0" lang="ru-RU" sz="72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endParaRPr>
          </a:p>
          <a:p>
            <a:pPr marL="0" marR="0" lvl="0" indent="0" algn="l" defTabSz="1280160" rtl="0" eaLnBrk="1" fontAlgn="auto" latinLnBrk="0" hangingPunct="1">
              <a:lnSpc>
                <a:spcPct val="100000"/>
              </a:lnSpc>
              <a:spcBef>
                <a:spcPct val="20000"/>
              </a:spcBef>
              <a:spcAft>
                <a:spcPts val="0"/>
              </a:spcAft>
              <a:buClrTx/>
              <a:buSzTx/>
              <a:buFont typeface="Arial" pitchFamily="34" charset="0"/>
              <a:buNone/>
              <a:tabLst/>
              <a:defRPr/>
            </a:pPr>
            <a:endParaRPr kumimoji="0" lang="ru-RU" sz="45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Прямоугольник 2"/>
          <p:cNvSpPr/>
          <p:nvPr/>
        </p:nvSpPr>
        <p:spPr>
          <a:xfrm>
            <a:off x="585758" y="5900734"/>
            <a:ext cx="8358246" cy="2031325"/>
          </a:xfrm>
          <a:prstGeom prst="rect">
            <a:avLst/>
          </a:prstGeom>
        </p:spPr>
        <p:txBody>
          <a:bodyPr wrap="square">
            <a:spAutoFit/>
          </a:bodyPr>
          <a:lstStyle/>
          <a:p>
            <a:pPr indent="457200" algn="just">
              <a:spcAft>
                <a:spcPts val="0"/>
              </a:spcAft>
              <a:buFont typeface="Wingdings" pitchFamily="2" charset="2"/>
              <a:buChar char="Ø"/>
            </a:pPr>
            <a:r>
              <a:rPr lang="ru-RU" sz="1800" b="1" dirty="0" smtClean="0">
                <a:solidFill>
                  <a:schemeClr val="tx2">
                    <a:lumMod val="75000"/>
                  </a:schemeClr>
                </a:solidFill>
                <a:latin typeface="Times New Roman" pitchFamily="18" charset="0"/>
                <a:ea typeface="Times New Roman"/>
                <a:cs typeface="Times New Roman" pitchFamily="18" charset="0"/>
              </a:rPr>
              <a:t>Математическое моделирование сложных явлений и конструкций</a:t>
            </a:r>
          </a:p>
          <a:p>
            <a:pPr indent="457200" algn="just">
              <a:spcAft>
                <a:spcPts val="0"/>
              </a:spcAft>
              <a:buFont typeface="Wingdings" pitchFamily="2" charset="2"/>
              <a:buChar char="Ø"/>
            </a:pPr>
            <a:r>
              <a:rPr lang="ru-RU" sz="1800" b="1" dirty="0" smtClean="0">
                <a:solidFill>
                  <a:schemeClr val="tx2">
                    <a:lumMod val="75000"/>
                  </a:schemeClr>
                </a:solidFill>
                <a:latin typeface="Times New Roman" pitchFamily="18" charset="0"/>
                <a:ea typeface="Times New Roman"/>
                <a:cs typeface="Times New Roman" pitchFamily="18" charset="0"/>
              </a:rPr>
              <a:t>Теория численных методов</a:t>
            </a:r>
          </a:p>
          <a:p>
            <a:pPr indent="457200" algn="just">
              <a:spcAft>
                <a:spcPts val="0"/>
              </a:spcAft>
              <a:buFont typeface="Wingdings" pitchFamily="2" charset="2"/>
              <a:buChar char="Ø"/>
            </a:pPr>
            <a:r>
              <a:rPr lang="ru-RU" sz="1800" b="1" dirty="0" smtClean="0">
                <a:solidFill>
                  <a:schemeClr val="tx2">
                    <a:lumMod val="75000"/>
                  </a:schemeClr>
                </a:solidFill>
                <a:latin typeface="Times New Roman" pitchFamily="18" charset="0"/>
                <a:ea typeface="Times New Roman"/>
                <a:cs typeface="Times New Roman" pitchFamily="18" charset="0"/>
              </a:rPr>
              <a:t>Задачи теоретической и прикладной небесной механики</a:t>
            </a:r>
          </a:p>
          <a:p>
            <a:pPr indent="457200" algn="just">
              <a:spcAft>
                <a:spcPts val="0"/>
              </a:spcAft>
              <a:buFont typeface="Wingdings" pitchFamily="2" charset="2"/>
              <a:buChar char="Ø"/>
            </a:pPr>
            <a:r>
              <a:rPr lang="ru-RU" sz="1800" b="1" dirty="0" smtClean="0">
                <a:solidFill>
                  <a:schemeClr val="tx2">
                    <a:lumMod val="75000"/>
                  </a:schemeClr>
                </a:solidFill>
                <a:latin typeface="Times New Roman" pitchFamily="18" charset="0"/>
                <a:ea typeface="Times New Roman"/>
                <a:cs typeface="Times New Roman" pitchFamily="18" charset="0"/>
              </a:rPr>
              <a:t>Нелинейный анализ (английский вариант)</a:t>
            </a:r>
          </a:p>
          <a:p>
            <a:pPr indent="457200" algn="just">
              <a:spcAft>
                <a:spcPts val="0"/>
              </a:spcAft>
              <a:buFont typeface="Wingdings" pitchFamily="2" charset="2"/>
              <a:buChar char="Ø"/>
            </a:pPr>
            <a:r>
              <a:rPr lang="ru-RU" sz="1800" b="1" dirty="0" smtClean="0">
                <a:solidFill>
                  <a:schemeClr val="tx2">
                    <a:lumMod val="75000"/>
                  </a:schemeClr>
                </a:solidFill>
                <a:latin typeface="Times New Roman" pitchFamily="18" charset="0"/>
                <a:ea typeface="Times New Roman"/>
                <a:cs typeface="Times New Roman" pitchFamily="18" charset="0"/>
              </a:rPr>
              <a:t>Системное обеспечение ЭВМ</a:t>
            </a:r>
          </a:p>
          <a:p>
            <a:pPr indent="457200" algn="just">
              <a:spcAft>
                <a:spcPts val="0"/>
              </a:spcAft>
              <a:buFont typeface="Wingdings" pitchFamily="2" charset="2"/>
              <a:buChar char="Ø"/>
            </a:pPr>
            <a:r>
              <a:rPr lang="ru-RU" sz="1800" b="1" dirty="0" smtClean="0">
                <a:solidFill>
                  <a:schemeClr val="tx2">
                    <a:lumMod val="75000"/>
                  </a:schemeClr>
                </a:solidFill>
                <a:latin typeface="Times New Roman" pitchFamily="18" charset="0"/>
                <a:ea typeface="Times New Roman"/>
                <a:cs typeface="Times New Roman" pitchFamily="18" charset="0"/>
              </a:rPr>
              <a:t>Системное  прикладное обеспечение</a:t>
            </a:r>
          </a:p>
          <a:p>
            <a:pPr indent="457200" algn="just">
              <a:spcAft>
                <a:spcPts val="0"/>
              </a:spcAft>
              <a:buFont typeface="Wingdings" pitchFamily="2" charset="2"/>
              <a:buChar char="Ø"/>
            </a:pPr>
            <a:r>
              <a:rPr lang="ru-RU" sz="1800" b="1" dirty="0" smtClean="0">
                <a:solidFill>
                  <a:schemeClr val="tx2">
                    <a:lumMod val="75000"/>
                  </a:schemeClr>
                </a:solidFill>
                <a:latin typeface="Times New Roman" pitchFamily="18" charset="0"/>
                <a:ea typeface="Times New Roman"/>
                <a:cs typeface="Times New Roman" pitchFamily="18" charset="0"/>
              </a:rPr>
              <a:t>Распознавание образов</a:t>
            </a:r>
            <a:endParaRPr lang="ru-RU" sz="1800" b="1" dirty="0">
              <a:solidFill>
                <a:schemeClr val="tx2">
                  <a:lumMod val="75000"/>
                </a:schemeClr>
              </a:solidFill>
              <a:latin typeface="Times New Roman" pitchFamily="18" charset="0"/>
              <a:ea typeface="Times New Roman"/>
              <a:cs typeface="Times New Roman" pitchFamily="18" charset="0"/>
            </a:endParaRPr>
          </a:p>
        </p:txBody>
      </p:sp>
      <p:sp>
        <p:nvSpPr>
          <p:cNvPr id="4" name="Содержимое 2"/>
          <p:cNvSpPr txBox="1">
            <a:spLocks/>
          </p:cNvSpPr>
          <p:nvPr/>
        </p:nvSpPr>
        <p:spPr>
          <a:xfrm>
            <a:off x="157130" y="7758122"/>
            <a:ext cx="9215502" cy="4900602"/>
          </a:xfrm>
          <a:prstGeom prst="rect">
            <a:avLst/>
          </a:prstGeom>
        </p:spPr>
        <p:txBody>
          <a:bodyPr>
            <a:noAutofit/>
          </a:bodyPr>
          <a:lstStyle/>
          <a:p>
            <a:pPr marL="0" marR="0" lvl="0" indent="457200" algn="just" defTabSz="914400" rtl="0" eaLnBrk="1" fontAlgn="auto" latinLnBrk="0" hangingPunct="1">
              <a:lnSpc>
                <a:spcPct val="120000"/>
              </a:lnSpc>
              <a:spcBef>
                <a:spcPts val="0"/>
              </a:spcBef>
              <a:spcAft>
                <a:spcPts val="0"/>
              </a:spcAft>
              <a:buClr>
                <a:schemeClr val="accent1"/>
              </a:buClr>
              <a:buSzPct val="70000"/>
              <a:buFont typeface="Wingdings 2"/>
              <a:buNone/>
              <a:tabLst/>
              <a:defRPr/>
            </a:pPr>
            <a:r>
              <a:rPr kumimoji="0" lang="ru-RU" sz="1800" b="0" i="0" u="none" strike="noStrike" kern="1200" cap="none" spc="0" normalizeH="0" baseline="0" noProof="0" smtClean="0">
                <a:ln>
                  <a:noFill/>
                </a:ln>
                <a:solidFill>
                  <a:schemeClr val="accent1">
                    <a:lumMod val="50000"/>
                  </a:schemeClr>
                </a:solidFill>
                <a:effectLst/>
                <a:uLnTx/>
                <a:uFillTx/>
                <a:latin typeface="Times New Roman" pitchFamily="18" charset="0"/>
                <a:ea typeface="+mn-ea"/>
                <a:cs typeface="Times New Roman" pitchFamily="18" charset="0"/>
              </a:rPr>
              <a:t>           Институт всегда снабжался наиболее современной вычислительной техникой которую могла поставить отечественная промышленность. Первые работы выполнялись ещё на механических калькуляторах «Мерседес» большим штатом расчётчиков. В 1955 году появилась первая отечественная ЭВМ «Стрела», на которой в частности рассчитывались орбиты первых спутников. Позже появились М-20, М-220 и ЭВМ серии БЭСМ. Была разработана операционная система ОС ИПМ, одна из первых полноценных операционных систем, включавшая вполне современный механизм параллельной обработки заданий и распределения ресурсов. Создавались библиотеки математических функций. Основной целью компьютерных инженеров ИПМ (отдел А. Н. Мямлина) и программистов-системщиков (отдел М. Р. Шура-Бура) было эффективное использование ресурсов, ограниченных по быстродействию и памяти. Практиковалось в частности объединение ЭВМ в подобие многопроцессорной системы с целью распараллеливания обработки заданий. Весьма значительным было влияние ИПМ и лично М. Р. Шура-Бура</a:t>
            </a:r>
          </a:p>
          <a:p>
            <a:pPr marL="0" marR="0" lvl="0" indent="457200" algn="just" defTabSz="914400" rtl="0" eaLnBrk="1" fontAlgn="auto" latinLnBrk="0" hangingPunct="1">
              <a:lnSpc>
                <a:spcPct val="120000"/>
              </a:lnSpc>
              <a:spcBef>
                <a:spcPts val="0"/>
              </a:spcBef>
              <a:spcAft>
                <a:spcPts val="0"/>
              </a:spcAft>
              <a:buClr>
                <a:schemeClr val="accent1"/>
              </a:buClr>
              <a:buSzPct val="70000"/>
              <a:buFont typeface="Wingdings 2"/>
              <a:buNone/>
              <a:tabLst/>
              <a:defRPr/>
            </a:pPr>
            <a:r>
              <a:rPr kumimoji="0" lang="ru-RU" sz="1800" b="0" i="0" u="none" strike="noStrike" kern="1200" cap="none" spc="0" normalizeH="0" baseline="0" noProof="0" smtClean="0">
                <a:ln>
                  <a:noFill/>
                </a:ln>
                <a:solidFill>
                  <a:schemeClr val="accent1">
                    <a:lumMod val="50000"/>
                  </a:schemeClr>
                </a:solidFill>
                <a:effectLst/>
                <a:uLnTx/>
                <a:uFillTx/>
                <a:latin typeface="Times New Roman" pitchFamily="18" charset="0"/>
                <a:ea typeface="+mn-ea"/>
                <a:cs typeface="Times New Roman" pitchFamily="18" charset="0"/>
              </a:rPr>
              <a:t> на выбор архитектуры отечественных универсальных компьютеров.</a:t>
            </a:r>
          </a:p>
          <a:p>
            <a:pPr marL="480060" marR="0" lvl="0" indent="-48006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ru-RU" sz="1800" b="1" i="0" u="none" strike="noStrike" kern="1200" cap="none" spc="0" normalizeH="0" baseline="0" noProof="0" dirty="0">
              <a:ln>
                <a:noFill/>
              </a:ln>
              <a:solidFill>
                <a:schemeClr val="tx2"/>
              </a:solidFill>
              <a:effectLst/>
              <a:uLnTx/>
              <a:uFillTx/>
              <a:latin typeface="+mn-lt"/>
              <a:ea typeface="+mn-ea"/>
              <a:cs typeface="+mn-cs"/>
            </a:endParaRPr>
          </a:p>
        </p:txBody>
      </p:sp>
      <p:sp>
        <p:nvSpPr>
          <p:cNvPr id="5" name="Прямоугольник 4"/>
          <p:cNvSpPr/>
          <p:nvPr/>
        </p:nvSpPr>
        <p:spPr>
          <a:xfrm>
            <a:off x="585758" y="5472106"/>
            <a:ext cx="8072494" cy="461665"/>
          </a:xfrm>
          <a:prstGeom prst="rect">
            <a:avLst/>
          </a:prstGeom>
        </p:spPr>
        <p:txBody>
          <a:bodyPr wrap="square">
            <a:spAutoFit/>
          </a:bodyPr>
          <a:lstStyle/>
          <a:p>
            <a:pPr algn="ct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Основные направления исследований</a:t>
            </a:r>
            <a:r>
              <a:rPr lang="ru-RU" sz="2400" dirty="0" smtClean="0">
                <a:ln>
                  <a:solidFill>
                    <a:schemeClr val="bg1">
                      <a:lumMod val="50000"/>
                    </a:schemeClr>
                  </a:solidFill>
                </a:ln>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2948" y="328571"/>
            <a:ext cx="7643866" cy="800219"/>
          </a:xfrm>
          <a:prstGeom prst="rect">
            <a:avLst/>
          </a:prstGeom>
        </p:spPr>
        <p:txBody>
          <a:bodyPr wrap="square">
            <a:spAutoFit/>
          </a:bodyPr>
          <a:lstStyle/>
          <a:p>
            <a:pPr lvl="0" indent="457200" algn="just">
              <a:defRPr/>
            </a:pPr>
            <a:r>
              <a:rPr lang="ru-RU"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ВЫЧИСЛИТЕЛЬНЫЙ ЦЕНТР  РАН  ИМ.  А.А.  ДОРОДНИЦЫНА  </a:t>
            </a:r>
          </a:p>
          <a:p>
            <a:pPr lvl="0" indent="457200" algn="just">
              <a:defRPr/>
            </a:pPr>
            <a:r>
              <a:rPr lang="ru-RU" sz="2800" dirty="0" smtClean="0">
                <a:latin typeface="Times New Roman" pitchFamily="18" charset="0"/>
                <a:cs typeface="Times New Roman" pitchFamily="18" charset="0"/>
              </a:rPr>
              <a:t>       </a:t>
            </a:r>
          </a:p>
        </p:txBody>
      </p:sp>
      <p:pic>
        <p:nvPicPr>
          <p:cNvPr id="3" name="Picture 3"/>
          <p:cNvPicPr>
            <a:picLocks noChangeAspect="1" noChangeArrowheads="1"/>
          </p:cNvPicPr>
          <p:nvPr/>
        </p:nvPicPr>
        <p:blipFill>
          <a:blip r:embed="rId2"/>
          <a:srcRect/>
          <a:stretch>
            <a:fillRect/>
          </a:stretch>
        </p:blipFill>
        <p:spPr bwMode="auto">
          <a:xfrm>
            <a:off x="442883" y="828637"/>
            <a:ext cx="1901057" cy="2143139"/>
          </a:xfrm>
          <a:prstGeom prst="rect">
            <a:avLst/>
          </a:prstGeom>
          <a:noFill/>
          <a:ln w="9525">
            <a:noFill/>
            <a:miter lim="800000"/>
            <a:headEnd/>
            <a:tailEnd/>
          </a:ln>
          <a:effectLst/>
        </p:spPr>
      </p:pic>
      <p:sp>
        <p:nvSpPr>
          <p:cNvPr id="4" name="Прямоугольник 3"/>
          <p:cNvSpPr/>
          <p:nvPr/>
        </p:nvSpPr>
        <p:spPr>
          <a:xfrm>
            <a:off x="157130" y="3043214"/>
            <a:ext cx="2214578" cy="923330"/>
          </a:xfrm>
          <a:prstGeom prst="rect">
            <a:avLst/>
          </a:prstGeom>
        </p:spPr>
        <p:txBody>
          <a:bodyPr wrap="square">
            <a:spAutoFit/>
          </a:bodyPr>
          <a:lstStyle/>
          <a:p>
            <a:pPr algn="ctr"/>
            <a:r>
              <a:rPr lang="ru-RU" sz="1800" dirty="0" err="1" smtClean="0">
                <a:solidFill>
                  <a:schemeClr val="accent1">
                    <a:lumMod val="50000"/>
                  </a:schemeClr>
                </a:solidFill>
                <a:latin typeface="Times New Roman" pitchFamily="18" charset="0"/>
                <a:cs typeface="Times New Roman" pitchFamily="18" charset="0"/>
              </a:rPr>
              <a:t>Дородницын</a:t>
            </a:r>
            <a:r>
              <a:rPr lang="ru-RU" sz="1800" dirty="0" smtClean="0">
                <a:solidFill>
                  <a:schemeClr val="accent1">
                    <a:lumMod val="50000"/>
                  </a:schemeClr>
                </a:solidFill>
                <a:latin typeface="Times New Roman" pitchFamily="18" charset="0"/>
                <a:cs typeface="Times New Roman" pitchFamily="18" charset="0"/>
              </a:rPr>
              <a:t> Анатолий Алексеевич</a:t>
            </a:r>
            <a:endParaRPr lang="ru-RU" sz="1800" dirty="0">
              <a:solidFill>
                <a:schemeClr val="accent1">
                  <a:lumMod val="50000"/>
                </a:schemeClr>
              </a:solidFill>
              <a:latin typeface="Times New Roman" pitchFamily="18" charset="0"/>
              <a:cs typeface="Times New Roman" pitchFamily="18" charset="0"/>
            </a:endParaRPr>
          </a:p>
        </p:txBody>
      </p:sp>
      <p:sp>
        <p:nvSpPr>
          <p:cNvPr id="5" name="Прямоугольник 4"/>
          <p:cNvSpPr/>
          <p:nvPr/>
        </p:nvSpPr>
        <p:spPr>
          <a:xfrm>
            <a:off x="2514584" y="685760"/>
            <a:ext cx="6929486" cy="3693319"/>
          </a:xfrm>
          <a:prstGeom prst="rect">
            <a:avLst/>
          </a:prstGeom>
        </p:spPr>
        <p:txBody>
          <a:bodyPr wrap="square">
            <a:spAutoFit/>
          </a:bodyPr>
          <a:lstStyle/>
          <a:p>
            <a:pPr indent="457200" algn="just"/>
            <a:r>
              <a:rPr lang="ru-RU" sz="1800" dirty="0" smtClean="0">
                <a:solidFill>
                  <a:schemeClr val="accent1">
                    <a:lumMod val="50000"/>
                  </a:schemeClr>
                </a:solidFill>
                <a:latin typeface="Times New Roman" pitchFamily="18" charset="0"/>
                <a:cs typeface="Times New Roman" pitchFamily="18" charset="0"/>
              </a:rPr>
              <a:t>Вычислительный центр РАН, основанный в 1955 </a:t>
            </a:r>
          </a:p>
          <a:p>
            <a:pPr algn="just"/>
            <a:r>
              <a:rPr lang="ru-RU" sz="1800" dirty="0" smtClean="0">
                <a:solidFill>
                  <a:schemeClr val="accent1">
                    <a:lumMod val="50000"/>
                  </a:schemeClr>
                </a:solidFill>
                <a:latin typeface="Times New Roman" pitchFamily="18" charset="0"/>
                <a:cs typeface="Times New Roman" pitchFamily="18" charset="0"/>
              </a:rPr>
              <a:t>году академиком </a:t>
            </a:r>
            <a:r>
              <a:rPr lang="ru-RU" sz="1800" dirty="0" err="1" smtClean="0">
                <a:solidFill>
                  <a:schemeClr val="accent1">
                    <a:lumMod val="50000"/>
                  </a:schemeClr>
                </a:solidFill>
                <a:latin typeface="Times New Roman" pitchFamily="18" charset="0"/>
                <a:cs typeface="Times New Roman" pitchFamily="18" charset="0"/>
              </a:rPr>
              <a:t>А.А.Дородницыным</a:t>
            </a:r>
            <a:r>
              <a:rPr lang="ru-RU" sz="1800" dirty="0" smtClean="0">
                <a:solidFill>
                  <a:schemeClr val="accent1">
                    <a:lumMod val="50000"/>
                  </a:schemeClr>
                </a:solidFill>
                <a:latin typeface="Times New Roman" pitchFamily="18" charset="0"/>
                <a:cs typeface="Times New Roman" pitchFamily="18" charset="0"/>
              </a:rPr>
              <a:t>, является ведущим научно-исследовательским институтом Российской академии наук в области вычислительных методов, математического моделирования, математического и программного обеспечения ЭВМ, а также приложений компьютерных технологий к различным областям науки и техники. </a:t>
            </a:r>
          </a:p>
          <a:p>
            <a:pPr indent="457200" algn="just"/>
            <a:r>
              <a:rPr lang="ru-RU" sz="1800" dirty="0" smtClean="0">
                <a:solidFill>
                  <a:schemeClr val="accent1">
                    <a:lumMod val="50000"/>
                  </a:schemeClr>
                </a:solidFill>
                <a:latin typeface="Times New Roman" pitchFamily="18" charset="0"/>
                <a:cs typeface="Times New Roman" pitchFamily="18" charset="0"/>
              </a:rPr>
              <a:t>Основными направлениями научных и прикладных исследований Вычислительного центра РАН являются: </a:t>
            </a:r>
          </a:p>
          <a:p>
            <a:pPr indent="457200" algn="just"/>
            <a:r>
              <a:rPr lang="ru-RU" sz="1800" dirty="0" smtClean="0">
                <a:solidFill>
                  <a:schemeClr val="accent1">
                    <a:lumMod val="50000"/>
                  </a:schemeClr>
                </a:solidFill>
                <a:latin typeface="Times New Roman" pitchFamily="18" charset="0"/>
                <a:cs typeface="Times New Roman" pitchFamily="18" charset="0"/>
              </a:rPr>
              <a:t>- вычислительная </a:t>
            </a:r>
            <a:r>
              <a:rPr lang="ru-RU" sz="1800" dirty="0" err="1" smtClean="0">
                <a:solidFill>
                  <a:schemeClr val="accent1">
                    <a:lumMod val="50000"/>
                  </a:schemeClr>
                </a:solidFill>
                <a:latin typeface="Times New Roman" pitchFamily="18" charset="0"/>
                <a:cs typeface="Times New Roman" pitchFamily="18" charset="0"/>
              </a:rPr>
              <a:t>гидроаэродинамика</a:t>
            </a:r>
            <a:r>
              <a:rPr lang="ru-RU" sz="1800" dirty="0" smtClean="0">
                <a:solidFill>
                  <a:schemeClr val="accent1">
                    <a:lumMod val="50000"/>
                  </a:schemeClr>
                </a:solidFill>
                <a:latin typeface="Times New Roman" pitchFamily="18" charset="0"/>
                <a:cs typeface="Times New Roman" pitchFamily="18" charset="0"/>
              </a:rPr>
              <a:t> </a:t>
            </a:r>
          </a:p>
          <a:p>
            <a:pPr indent="457200" algn="just"/>
            <a:r>
              <a:rPr lang="ru-RU" sz="1800" dirty="0" smtClean="0">
                <a:solidFill>
                  <a:schemeClr val="accent1">
                    <a:lumMod val="50000"/>
                  </a:schemeClr>
                </a:solidFill>
                <a:latin typeface="Times New Roman" pitchFamily="18" charset="0"/>
                <a:cs typeface="Times New Roman" pitchFamily="18" charset="0"/>
              </a:rPr>
              <a:t>- вычислительная математика и математическая физика </a:t>
            </a:r>
          </a:p>
          <a:p>
            <a:pPr indent="457200" algn="just"/>
            <a:r>
              <a:rPr lang="ru-RU" sz="1800" dirty="0" smtClean="0">
                <a:solidFill>
                  <a:schemeClr val="accent1">
                    <a:lumMod val="50000"/>
                  </a:schemeClr>
                </a:solidFill>
                <a:latin typeface="Times New Roman" pitchFamily="18" charset="0"/>
                <a:cs typeface="Times New Roman" pitchFamily="18" charset="0"/>
              </a:rPr>
              <a:t>- математическое моделирование климатических, экологических процессов и других нелинейных явлений </a:t>
            </a:r>
          </a:p>
        </p:txBody>
      </p:sp>
      <p:sp>
        <p:nvSpPr>
          <p:cNvPr id="6" name="Прямоугольник 5"/>
          <p:cNvSpPr/>
          <p:nvPr/>
        </p:nvSpPr>
        <p:spPr>
          <a:xfrm>
            <a:off x="228568" y="7829560"/>
            <a:ext cx="9215502" cy="3970318"/>
          </a:xfrm>
          <a:prstGeom prst="rect">
            <a:avLst/>
          </a:prstGeom>
        </p:spPr>
        <p:txBody>
          <a:bodyPr wrap="square">
            <a:spAutoFit/>
          </a:bodyPr>
          <a:lstStyle/>
          <a:p>
            <a:pPr algn="just"/>
            <a:r>
              <a:rPr lang="ru-RU" sz="1800" dirty="0" smtClean="0">
                <a:solidFill>
                  <a:schemeClr val="accent1">
                    <a:lumMod val="50000"/>
                  </a:schemeClr>
                </a:solidFill>
                <a:latin typeface="Times New Roman" pitchFamily="18" charset="0"/>
                <a:cs typeface="Times New Roman" pitchFamily="18" charset="0"/>
              </a:rPr>
              <a:t>Анатолий Алексеевич </a:t>
            </a:r>
            <a:r>
              <a:rPr lang="ru-RU" sz="1800" dirty="0" err="1" smtClean="0">
                <a:solidFill>
                  <a:schemeClr val="accent1">
                    <a:lumMod val="50000"/>
                  </a:schemeClr>
                </a:solidFill>
                <a:latin typeface="Times New Roman" pitchFamily="18" charset="0"/>
                <a:cs typeface="Times New Roman" pitchFamily="18" charset="0"/>
              </a:rPr>
              <a:t>Дородницын</a:t>
            </a:r>
            <a:r>
              <a:rPr lang="ru-RU" sz="1800" dirty="0" smtClean="0">
                <a:solidFill>
                  <a:schemeClr val="accent1">
                    <a:lumMod val="50000"/>
                  </a:schemeClr>
                </a:solidFill>
                <a:latin typeface="Times New Roman" pitchFamily="18" charset="0"/>
                <a:cs typeface="Times New Roman" pitchFamily="18" charset="0"/>
              </a:rPr>
              <a:t> трижды удостаивался Сталинской премии второй степени. В 1946 году — за научные исследования в области аэродинамики самолёта при больших скоростях полёта (с Л. Г. </a:t>
            </a:r>
            <a:r>
              <a:rPr lang="ru-RU" sz="1800" dirty="0" err="1" smtClean="0">
                <a:solidFill>
                  <a:schemeClr val="accent1">
                    <a:lumMod val="50000"/>
                  </a:schemeClr>
                </a:solidFill>
                <a:latin typeface="Times New Roman" pitchFamily="18" charset="0"/>
                <a:cs typeface="Times New Roman" pitchFamily="18" charset="0"/>
              </a:rPr>
              <a:t>Лойцянским</a:t>
            </a:r>
            <a:r>
              <a:rPr lang="ru-RU" sz="1800" dirty="0" smtClean="0">
                <a:solidFill>
                  <a:schemeClr val="accent1">
                    <a:lumMod val="50000"/>
                  </a:schemeClr>
                </a:solidFill>
                <a:latin typeface="Times New Roman" pitchFamily="18" charset="0"/>
                <a:cs typeface="Times New Roman" pitchFamily="18" charset="0"/>
              </a:rPr>
              <a:t>), в 1947 году — за разработку проектов новых крыльев скоростных самолётов, в 1951 году — за исследования в области аэродинамики (с А. А. Никольским и Ю. Д. </a:t>
            </a:r>
            <a:r>
              <a:rPr lang="ru-RU" sz="1800" dirty="0" err="1" smtClean="0">
                <a:solidFill>
                  <a:schemeClr val="accent1">
                    <a:lumMod val="50000"/>
                  </a:schemeClr>
                </a:solidFill>
                <a:latin typeface="Times New Roman" pitchFamily="18" charset="0"/>
                <a:cs typeface="Times New Roman" pitchFamily="18" charset="0"/>
              </a:rPr>
              <a:t>Шмыглевским</a:t>
            </a:r>
            <a:r>
              <a:rPr lang="ru-RU" sz="1800" dirty="0" smtClean="0">
                <a:solidFill>
                  <a:schemeClr val="accent1">
                    <a:lumMod val="50000"/>
                  </a:schemeClr>
                </a:solidFill>
                <a:latin typeface="Times New Roman" pitchFamily="18" charset="0"/>
                <a:cs typeface="Times New Roman" pitchFamily="18" charset="0"/>
              </a:rPr>
              <a:t>).В 1981 году был удостоен Премии Совета Министров СССР за создание первой очереди системы автоматизированного проектирования сложных изделий машиностроения. В 1983 году была присуждена Ленинская премия за работу в области вычислительной техники.</a:t>
            </a:r>
          </a:p>
          <a:p>
            <a:pPr algn="just"/>
            <a:r>
              <a:rPr lang="ru-RU" sz="1800" dirty="0" smtClean="0">
                <a:solidFill>
                  <a:schemeClr val="accent1">
                    <a:lumMod val="50000"/>
                  </a:schemeClr>
                </a:solidFill>
                <a:latin typeface="Times New Roman" pitchFamily="18" charset="0"/>
                <a:cs typeface="Times New Roman" pitchFamily="18" charset="0"/>
              </a:rPr>
              <a:t>А. А. </a:t>
            </a:r>
            <a:r>
              <a:rPr lang="ru-RU" sz="1800" dirty="0" err="1" smtClean="0">
                <a:solidFill>
                  <a:schemeClr val="accent1">
                    <a:lumMod val="50000"/>
                  </a:schemeClr>
                </a:solidFill>
                <a:latin typeface="Times New Roman" pitchFamily="18" charset="0"/>
                <a:cs typeface="Times New Roman" pitchFamily="18" charset="0"/>
              </a:rPr>
              <a:t>Дородницын</a:t>
            </a:r>
            <a:r>
              <a:rPr lang="ru-RU" sz="1800" dirty="0" smtClean="0">
                <a:solidFill>
                  <a:schemeClr val="accent1">
                    <a:lumMod val="50000"/>
                  </a:schemeClr>
                </a:solidFill>
                <a:latin typeface="Times New Roman" pitchFamily="18" charset="0"/>
                <a:cs typeface="Times New Roman" pitchFamily="18" charset="0"/>
              </a:rPr>
              <a:t> был дважды удостоен премии им. Н. М. Крылова АН УССР, в 1972 году — за цикл работ по асимптотическим методам решения уравнения Ван </a:t>
            </a:r>
            <a:r>
              <a:rPr lang="ru-RU" sz="1800" dirty="0" err="1" smtClean="0">
                <a:solidFill>
                  <a:schemeClr val="accent1">
                    <a:lumMod val="50000"/>
                  </a:schemeClr>
                </a:solidFill>
                <a:latin typeface="Times New Roman" pitchFamily="18" charset="0"/>
                <a:cs typeface="Times New Roman" pitchFamily="18" charset="0"/>
              </a:rPr>
              <a:t>дер</a:t>
            </a:r>
            <a:r>
              <a:rPr lang="ru-RU" sz="1800" dirty="0" smtClean="0">
                <a:solidFill>
                  <a:schemeClr val="accent1">
                    <a:lumMod val="50000"/>
                  </a:schemeClr>
                </a:solidFill>
                <a:latin typeface="Times New Roman" pitchFamily="18" charset="0"/>
                <a:cs typeface="Times New Roman" pitchFamily="18" charset="0"/>
              </a:rPr>
              <a:t> Поля и некоторых других классов дифференциальных уравнений и в 1978 году — за цикл работ по численным методам аэродинамики В 1983 году присуждена премия им. В. М. Глушкова за цикл работ «Разработка машинно-ориентированных методов обработки данных», опубликованных в 1976—1982 гг.</a:t>
            </a:r>
            <a:endParaRPr lang="ru-RU" sz="1800" dirty="0">
              <a:solidFill>
                <a:schemeClr val="accent1">
                  <a:lumMod val="50000"/>
                </a:schemeClr>
              </a:solidFill>
              <a:latin typeface="Times New Roman" pitchFamily="18" charset="0"/>
              <a:cs typeface="Times New Roman" pitchFamily="18" charset="0"/>
            </a:endParaRPr>
          </a:p>
        </p:txBody>
      </p:sp>
      <p:sp>
        <p:nvSpPr>
          <p:cNvPr id="7" name="Прямоугольник 6"/>
          <p:cNvSpPr/>
          <p:nvPr/>
        </p:nvSpPr>
        <p:spPr>
          <a:xfrm>
            <a:off x="600012" y="4043346"/>
            <a:ext cx="8844058" cy="3693319"/>
          </a:xfrm>
          <a:prstGeom prst="rect">
            <a:avLst/>
          </a:prstGeom>
        </p:spPr>
        <p:txBody>
          <a:bodyPr wrap="square">
            <a:spAutoFit/>
          </a:bodyPr>
          <a:lstStyle/>
          <a:p>
            <a:pPr indent="457200" algn="just"/>
            <a:r>
              <a:rPr lang="ru-RU" sz="1800" dirty="0" smtClean="0">
                <a:solidFill>
                  <a:schemeClr val="accent1">
                    <a:lumMod val="50000"/>
                  </a:schemeClr>
                </a:solidFill>
                <a:latin typeface="Times New Roman" pitchFamily="18" charset="0"/>
                <a:cs typeface="Times New Roman" pitchFamily="18" charset="0"/>
              </a:rPr>
              <a:t> </a:t>
            </a:r>
          </a:p>
          <a:p>
            <a:pPr indent="457200" algn="just"/>
            <a:r>
              <a:rPr lang="ru-RU" sz="1800" dirty="0" smtClean="0">
                <a:solidFill>
                  <a:schemeClr val="accent1">
                    <a:lumMod val="50000"/>
                  </a:schemeClr>
                </a:solidFill>
                <a:latin typeface="Times New Roman" pitchFamily="18" charset="0"/>
                <a:cs typeface="Times New Roman" pitchFamily="18" charset="0"/>
              </a:rPr>
              <a:t> </a:t>
            </a:r>
          </a:p>
          <a:p>
            <a:pPr indent="457200" algn="just"/>
            <a:r>
              <a:rPr lang="ru-RU" sz="1800" dirty="0" smtClean="0">
                <a:solidFill>
                  <a:schemeClr val="accent1">
                    <a:lumMod val="50000"/>
                  </a:schemeClr>
                </a:solidFill>
                <a:latin typeface="Times New Roman" pitchFamily="18" charset="0"/>
                <a:cs typeface="Times New Roman" pitchFamily="18" charset="0"/>
              </a:rPr>
              <a:t>- механика твердого деформируемого тела </a:t>
            </a:r>
          </a:p>
          <a:p>
            <a:pPr indent="457200" algn="just"/>
            <a:r>
              <a:rPr lang="ru-RU" sz="1800" dirty="0" smtClean="0">
                <a:solidFill>
                  <a:schemeClr val="accent1">
                    <a:lumMod val="50000"/>
                  </a:schemeClr>
                </a:solidFill>
                <a:latin typeface="Times New Roman" pitchFamily="18" charset="0"/>
                <a:cs typeface="Times New Roman" pitchFamily="18" charset="0"/>
              </a:rPr>
              <a:t>- распознавание образов и анализ изображений </a:t>
            </a:r>
          </a:p>
          <a:p>
            <a:pPr indent="457200" algn="just"/>
            <a:r>
              <a:rPr lang="ru-RU" sz="1800" dirty="0" smtClean="0">
                <a:solidFill>
                  <a:schemeClr val="accent1">
                    <a:lumMod val="50000"/>
                  </a:schemeClr>
                </a:solidFill>
                <a:latin typeface="Times New Roman" pitchFamily="18" charset="0"/>
                <a:cs typeface="Times New Roman" pitchFamily="18" charset="0"/>
              </a:rPr>
              <a:t>- автоматизированное проектирование </a:t>
            </a:r>
          </a:p>
          <a:p>
            <a:pPr indent="457200" algn="just"/>
            <a:r>
              <a:rPr lang="ru-RU" sz="1800" dirty="0" smtClean="0">
                <a:solidFill>
                  <a:schemeClr val="accent1">
                    <a:lumMod val="50000"/>
                  </a:schemeClr>
                </a:solidFill>
                <a:latin typeface="Times New Roman" pitchFamily="18" charset="0"/>
                <a:cs typeface="Times New Roman" pitchFamily="18" charset="0"/>
              </a:rPr>
              <a:t>- теория оптимизации, линейное и нелинейное программирование </a:t>
            </a:r>
          </a:p>
          <a:p>
            <a:pPr indent="457200" algn="just"/>
            <a:r>
              <a:rPr lang="ru-RU" sz="1800" dirty="0" smtClean="0">
                <a:solidFill>
                  <a:schemeClr val="accent1">
                    <a:lumMod val="50000"/>
                  </a:schemeClr>
                </a:solidFill>
                <a:latin typeface="Times New Roman" pitchFamily="18" charset="0"/>
                <a:cs typeface="Times New Roman" pitchFamily="18" charset="0"/>
              </a:rPr>
              <a:t>- аналитическая механика и устойчивость движения по Ляпунову </a:t>
            </a:r>
          </a:p>
          <a:p>
            <a:pPr indent="457200" algn="just"/>
            <a:r>
              <a:rPr lang="ru-RU" sz="1800" dirty="0" smtClean="0">
                <a:solidFill>
                  <a:schemeClr val="accent1">
                    <a:lumMod val="50000"/>
                  </a:schemeClr>
                </a:solidFill>
                <a:latin typeface="Times New Roman" pitchFamily="18" charset="0"/>
                <a:cs typeface="Times New Roman" pitchFamily="18" charset="0"/>
              </a:rPr>
              <a:t>- динамика твердых тел; космическая динамика </a:t>
            </a:r>
          </a:p>
          <a:p>
            <a:pPr indent="457200" algn="just"/>
            <a:r>
              <a:rPr lang="ru-RU" sz="1800" dirty="0" smtClean="0">
                <a:solidFill>
                  <a:schemeClr val="accent1">
                    <a:lumMod val="50000"/>
                  </a:schemeClr>
                </a:solidFill>
                <a:latin typeface="Times New Roman" pitchFamily="18" charset="0"/>
                <a:cs typeface="Times New Roman" pitchFamily="18" charset="0"/>
              </a:rPr>
              <a:t>- интерактивная оптимизация, теория принятия решений </a:t>
            </a:r>
          </a:p>
          <a:p>
            <a:pPr indent="457200" algn="just"/>
            <a:r>
              <a:rPr lang="ru-RU" sz="1800" dirty="0" smtClean="0">
                <a:solidFill>
                  <a:schemeClr val="accent1">
                    <a:lumMod val="50000"/>
                  </a:schemeClr>
                </a:solidFill>
                <a:latin typeface="Times New Roman" pitchFamily="18" charset="0"/>
                <a:cs typeface="Times New Roman" pitchFamily="18" charset="0"/>
              </a:rPr>
              <a:t>- параллельные вычисления </a:t>
            </a:r>
          </a:p>
          <a:p>
            <a:pPr indent="457200" algn="just"/>
            <a:r>
              <a:rPr lang="ru-RU" sz="1800" dirty="0" smtClean="0">
                <a:solidFill>
                  <a:schemeClr val="accent1">
                    <a:lumMod val="50000"/>
                  </a:schemeClr>
                </a:solidFill>
                <a:latin typeface="Times New Roman" pitchFamily="18" charset="0"/>
                <a:cs typeface="Times New Roman" pitchFamily="18" charset="0"/>
              </a:rPr>
              <a:t>- искусственный интеллект, экспертные системы, прикладные интеллектуальные системы </a:t>
            </a:r>
          </a:p>
          <a:p>
            <a:pPr indent="457200" algn="just"/>
            <a:r>
              <a:rPr lang="ru-RU" sz="1800" dirty="0" smtClean="0">
                <a:solidFill>
                  <a:schemeClr val="accent1">
                    <a:lumMod val="50000"/>
                  </a:schemeClr>
                </a:solidFill>
                <a:latin typeface="Times New Roman" pitchFamily="18" charset="0"/>
                <a:cs typeface="Times New Roman" pitchFamily="18" charset="0"/>
              </a:rPr>
              <a:t>- математическое моделирование экономических процессов </a:t>
            </a:r>
            <a:endParaRPr lang="ru-RU" sz="1800"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a:srcRect/>
          <a:stretch>
            <a:fillRect/>
          </a:stretch>
        </p:blipFill>
        <p:spPr bwMode="auto">
          <a:xfrm>
            <a:off x="657196" y="10115576"/>
            <a:ext cx="2857520" cy="2161562"/>
          </a:xfrm>
          <a:prstGeom prst="rect">
            <a:avLst/>
          </a:prstGeom>
          <a:noFill/>
          <a:ln w="9525">
            <a:noFill/>
            <a:miter lim="800000"/>
            <a:headEnd/>
            <a:tailEnd/>
          </a:ln>
          <a:effectLst/>
        </p:spPr>
      </p:pic>
      <p:sp>
        <p:nvSpPr>
          <p:cNvPr id="8" name="Прямоугольник 7"/>
          <p:cNvSpPr/>
          <p:nvPr/>
        </p:nvSpPr>
        <p:spPr>
          <a:xfrm>
            <a:off x="3086088" y="471446"/>
            <a:ext cx="6215106" cy="3970318"/>
          </a:xfrm>
          <a:prstGeom prst="rect">
            <a:avLst/>
          </a:prstGeom>
        </p:spPr>
        <p:txBody>
          <a:bodyPr wrap="square">
            <a:spAutoFit/>
          </a:bodyPr>
          <a:lstStyle/>
          <a:p>
            <a:pPr indent="457200" algn="just"/>
            <a:r>
              <a:rPr lang="ru-RU" sz="1800" b="1" dirty="0" smtClean="0">
                <a:solidFill>
                  <a:schemeClr val="accent1">
                    <a:lumMod val="50000"/>
                  </a:schemeClr>
                </a:solidFill>
                <a:latin typeface="Times New Roman" pitchFamily="18" charset="0"/>
                <a:cs typeface="Times New Roman" pitchFamily="18" charset="0"/>
              </a:rPr>
              <a:t>ЕС ЭВМ</a:t>
            </a:r>
            <a:r>
              <a:rPr lang="ru-RU" sz="1800" dirty="0" smtClean="0">
                <a:solidFill>
                  <a:schemeClr val="accent1">
                    <a:lumMod val="50000"/>
                  </a:schemeClr>
                </a:solidFill>
                <a:latin typeface="Times New Roman" pitchFamily="18" charset="0"/>
                <a:cs typeface="Times New Roman" pitchFamily="18" charset="0"/>
              </a:rPr>
              <a:t> (</a:t>
            </a:r>
            <a:r>
              <a:rPr lang="ru-RU" sz="1800" i="1" dirty="0" smtClean="0">
                <a:solidFill>
                  <a:schemeClr val="accent1">
                    <a:lumMod val="50000"/>
                  </a:schemeClr>
                </a:solidFill>
                <a:latin typeface="Times New Roman" pitchFamily="18" charset="0"/>
                <a:cs typeface="Times New Roman" pitchFamily="18" charset="0"/>
              </a:rPr>
              <a:t>Единая система электронных вычислительных машин</a:t>
            </a:r>
            <a:r>
              <a:rPr lang="ru-RU" sz="1800" dirty="0" smtClean="0">
                <a:solidFill>
                  <a:schemeClr val="accent1">
                    <a:lumMod val="50000"/>
                  </a:schemeClr>
                </a:solidFill>
                <a:latin typeface="Times New Roman" pitchFamily="18" charset="0"/>
                <a:cs typeface="Times New Roman" pitchFamily="18" charset="0"/>
              </a:rPr>
              <a:t>, произносится «</a:t>
            </a:r>
            <a:r>
              <a:rPr lang="ru-RU" sz="1800" dirty="0" err="1" smtClean="0">
                <a:solidFill>
                  <a:schemeClr val="accent1">
                    <a:lumMod val="50000"/>
                  </a:schemeClr>
                </a:solidFill>
                <a:latin typeface="Times New Roman" pitchFamily="18" charset="0"/>
                <a:cs typeface="Times New Roman" pitchFamily="18" charset="0"/>
              </a:rPr>
              <a:t>еэ́с</a:t>
            </a:r>
            <a:r>
              <a:rPr lang="ru-RU" sz="1800" dirty="0" smtClean="0">
                <a:solidFill>
                  <a:schemeClr val="accent1">
                    <a:lumMod val="50000"/>
                  </a:schemeClr>
                </a:solidFill>
                <a:latin typeface="Times New Roman" pitchFamily="18" charset="0"/>
                <a:cs typeface="Times New Roman" pitchFamily="18" charset="0"/>
              </a:rPr>
              <a:t> </a:t>
            </a:r>
            <a:r>
              <a:rPr lang="ru-RU" sz="1800" dirty="0" err="1" smtClean="0">
                <a:solidFill>
                  <a:schemeClr val="accent1">
                    <a:lumMod val="50000"/>
                  </a:schemeClr>
                </a:solidFill>
                <a:latin typeface="Times New Roman" pitchFamily="18" charset="0"/>
                <a:cs typeface="Times New Roman" pitchFamily="18" charset="0"/>
              </a:rPr>
              <a:t>эвээ́м</a:t>
            </a:r>
            <a:r>
              <a:rPr lang="ru-RU" sz="1800" dirty="0" smtClean="0">
                <a:solidFill>
                  <a:schemeClr val="accent1">
                    <a:lumMod val="50000"/>
                  </a:schemeClr>
                </a:solidFill>
                <a:latin typeface="Times New Roman" pitchFamily="18" charset="0"/>
                <a:cs typeface="Times New Roman" pitchFamily="18" charset="0"/>
              </a:rPr>
              <a:t>») — советская серия компьютеров. Аналогия серий </a:t>
            </a:r>
            <a:r>
              <a:rPr lang="ru-RU" sz="1800" dirty="0" err="1" smtClean="0">
                <a:solidFill>
                  <a:schemeClr val="accent1">
                    <a:lumMod val="50000"/>
                  </a:schemeClr>
                </a:solidFill>
                <a:latin typeface="Times New Roman" pitchFamily="18" charset="0"/>
                <a:cs typeface="Times New Roman" pitchFamily="18" charset="0"/>
              </a:rPr>
              <a:t>System</a:t>
            </a:r>
            <a:r>
              <a:rPr lang="ru-RU" sz="1800" dirty="0" smtClean="0">
                <a:solidFill>
                  <a:schemeClr val="accent1">
                    <a:lumMod val="50000"/>
                  </a:schemeClr>
                </a:solidFill>
                <a:latin typeface="Times New Roman" pitchFamily="18" charset="0"/>
                <a:cs typeface="Times New Roman" pitchFamily="18" charset="0"/>
              </a:rPr>
              <a:t>/360 и </a:t>
            </a:r>
            <a:r>
              <a:rPr lang="ru-RU" sz="1800" dirty="0" err="1" smtClean="0">
                <a:solidFill>
                  <a:schemeClr val="accent1">
                    <a:lumMod val="50000"/>
                  </a:schemeClr>
                </a:solidFill>
                <a:latin typeface="Times New Roman" pitchFamily="18" charset="0"/>
                <a:cs typeface="Times New Roman" pitchFamily="18" charset="0"/>
              </a:rPr>
              <a:t>System</a:t>
            </a:r>
            <a:r>
              <a:rPr lang="ru-RU" sz="1800" dirty="0" smtClean="0">
                <a:solidFill>
                  <a:schemeClr val="accent1">
                    <a:lumMod val="50000"/>
                  </a:schemeClr>
                </a:solidFill>
                <a:latin typeface="Times New Roman" pitchFamily="18" charset="0"/>
                <a:cs typeface="Times New Roman" pitchFamily="18" charset="0"/>
              </a:rPr>
              <a:t>/370 фирмы IBM, выпускавшихся в США </a:t>
            </a:r>
            <a:r>
              <a:rPr lang="ru-RU" sz="1800" dirty="0" err="1" smtClean="0">
                <a:solidFill>
                  <a:schemeClr val="accent1">
                    <a:lumMod val="50000"/>
                  </a:schemeClr>
                </a:solidFill>
                <a:latin typeface="Times New Roman" pitchFamily="18" charset="0"/>
                <a:cs typeface="Times New Roman" pitchFamily="18" charset="0"/>
              </a:rPr>
              <a:t>c</a:t>
            </a:r>
            <a:r>
              <a:rPr lang="ru-RU" sz="1800" dirty="0" smtClean="0">
                <a:solidFill>
                  <a:schemeClr val="accent1">
                    <a:lumMod val="50000"/>
                  </a:schemeClr>
                </a:solidFill>
                <a:latin typeface="Times New Roman" pitchFamily="18" charset="0"/>
                <a:cs typeface="Times New Roman" pitchFamily="18" charset="0"/>
              </a:rPr>
              <a:t> 1964 года. Программно и аппаратно (</a:t>
            </a:r>
            <a:r>
              <a:rPr lang="ru-RU" sz="1800" dirty="0" err="1" smtClean="0">
                <a:solidFill>
                  <a:schemeClr val="accent1">
                    <a:lumMod val="50000"/>
                  </a:schemeClr>
                </a:solidFill>
                <a:latin typeface="Times New Roman" pitchFamily="18" charset="0"/>
                <a:cs typeface="Times New Roman" pitchFamily="18" charset="0"/>
              </a:rPr>
              <a:t>аппаратно</a:t>
            </a:r>
            <a:r>
              <a:rPr lang="ru-RU" sz="1800" dirty="0" smtClean="0">
                <a:solidFill>
                  <a:schemeClr val="accent1">
                    <a:lumMod val="50000"/>
                  </a:schemeClr>
                </a:solidFill>
                <a:latin typeface="Times New Roman" pitchFamily="18" charset="0"/>
                <a:cs typeface="Times New Roman" pitchFamily="18" charset="0"/>
              </a:rPr>
              <a:t> — только на уровне интерфейса внешних устройств) совместимы со своими американскими прообразами. В середине 1960-х годов в СССР в области вычислительной техники выявился ряд проблем, а именно: производились десятки различных несовместимых друг с другом моделей ЭВМ, что затрудняло решение крупных вычислительных и организационных задач; для осуществления проектов АСУ (автоматизированных систем управления) была крайне желательна унификация компьютерных средств; ориентация</a:t>
            </a:r>
            <a:endParaRPr lang="ru-RU" sz="1800" dirty="0">
              <a:solidFill>
                <a:schemeClr val="accent1">
                  <a:lumMod val="50000"/>
                </a:schemeClr>
              </a:solidFill>
              <a:latin typeface="Times New Roman" pitchFamily="18" charset="0"/>
              <a:cs typeface="Times New Roman" pitchFamily="18" charset="0"/>
            </a:endParaRPr>
          </a:p>
        </p:txBody>
      </p:sp>
      <p:pic>
        <p:nvPicPr>
          <p:cNvPr id="5" name="Picture 5"/>
          <p:cNvPicPr>
            <a:picLocks noChangeAspect="1" noChangeArrowheads="1"/>
          </p:cNvPicPr>
          <p:nvPr/>
        </p:nvPicPr>
        <p:blipFill>
          <a:blip r:embed="rId3"/>
          <a:srcRect/>
          <a:stretch>
            <a:fillRect/>
          </a:stretch>
        </p:blipFill>
        <p:spPr bwMode="auto">
          <a:xfrm>
            <a:off x="514320" y="685760"/>
            <a:ext cx="2505075" cy="3448050"/>
          </a:xfrm>
          <a:prstGeom prst="rect">
            <a:avLst/>
          </a:prstGeom>
          <a:noFill/>
          <a:ln w="9525">
            <a:noFill/>
            <a:miter lim="800000"/>
            <a:headEnd/>
            <a:tailEnd/>
          </a:ln>
          <a:effectLst/>
        </p:spPr>
      </p:pic>
      <p:sp>
        <p:nvSpPr>
          <p:cNvPr id="9" name="Прямоугольник 8"/>
          <p:cNvSpPr/>
          <p:nvPr/>
        </p:nvSpPr>
        <p:spPr>
          <a:xfrm>
            <a:off x="300006" y="4329098"/>
            <a:ext cx="9001188" cy="3693319"/>
          </a:xfrm>
          <a:prstGeom prst="rect">
            <a:avLst/>
          </a:prstGeom>
        </p:spPr>
        <p:txBody>
          <a:bodyPr wrap="square">
            <a:spAutoFit/>
          </a:bodyPr>
          <a:lstStyle/>
          <a:p>
            <a:pPr indent="457200" algn="just"/>
            <a:r>
              <a:rPr lang="ru-RU" sz="1800" dirty="0" smtClean="0">
                <a:solidFill>
                  <a:schemeClr val="accent1">
                    <a:lumMod val="50000"/>
                  </a:schemeClr>
                </a:solidFill>
                <a:latin typeface="Times New Roman" pitchFamily="18" charset="0"/>
                <a:cs typeface="Times New Roman" pitchFamily="18" charset="0"/>
              </a:rPr>
              <a:t>советских ЭВМ того времени исключительно на численные расчёты и отчасти на управление оборудованием, а также ориентация вычислительной техники на специалистов в области математики и физики; значительным было отставание в области системного программирования: в то время в СССР всё ещё нормой были работа без операционной системы и программирование непосредственно в машинных кодах; бедность периферийного оборудования. Назревала необходимость «большого скачка» — перехода к массовому производству унифицированных ЭВМ, оснащённых большим количеством стандартизированного программного обеспечения и периферийного оборудования.</a:t>
            </a:r>
          </a:p>
          <a:p>
            <a:pPr indent="457200" algn="just"/>
            <a:r>
              <a:rPr lang="ru-RU" sz="1800" dirty="0" smtClean="0">
                <a:solidFill>
                  <a:schemeClr val="accent1">
                    <a:lumMod val="50000"/>
                  </a:schemeClr>
                </a:solidFill>
                <a:latin typeface="Times New Roman" pitchFamily="18" charset="0"/>
                <a:cs typeface="Times New Roman" pitchFamily="18" charset="0"/>
              </a:rPr>
              <a:t>Первые компьютеры появились в 1971 году. Выпускались, в частности на заводах в Казани, Минске и Пензе. Последние машины были выпущены в 1998 году (ЕС-1220). Всего было выпущено свыше 15 тыс. машин ЕС ЭВМ.</a:t>
            </a:r>
          </a:p>
          <a:p>
            <a:pPr indent="457200" algn="just"/>
            <a:r>
              <a:rPr lang="ru-RU" sz="1800" dirty="0" smtClean="0">
                <a:solidFill>
                  <a:schemeClr val="accent1">
                    <a:lumMod val="50000"/>
                  </a:schemeClr>
                </a:solidFill>
                <a:latin typeface="Times New Roman" pitchFamily="18" charset="0"/>
                <a:cs typeface="Times New Roman" pitchFamily="18" charset="0"/>
              </a:rPr>
              <a:t>Главный конструктор ЕС-1061 — Ю. В. </a:t>
            </a:r>
            <a:r>
              <a:rPr lang="ru-RU" sz="1800" dirty="0" err="1" smtClean="0">
                <a:solidFill>
                  <a:schemeClr val="accent1">
                    <a:lumMod val="50000"/>
                  </a:schemeClr>
                </a:solidFill>
                <a:latin typeface="Times New Roman" pitchFamily="18" charset="0"/>
                <a:cs typeface="Times New Roman" pitchFamily="18" charset="0"/>
              </a:rPr>
              <a:t>Карпилович</a:t>
            </a:r>
            <a:r>
              <a:rPr lang="ru-RU" sz="1800" dirty="0" smtClean="0">
                <a:solidFill>
                  <a:schemeClr val="accent1">
                    <a:lumMod val="50000"/>
                  </a:schemeClr>
                </a:solidFill>
                <a:latin typeface="Times New Roman" pitchFamily="18" charset="0"/>
                <a:cs typeface="Times New Roman" pitchFamily="18" charset="0"/>
              </a:rPr>
              <a:t>. Выпущено 566 машин.</a:t>
            </a:r>
            <a:endParaRPr lang="ru-RU" sz="1800" dirty="0">
              <a:solidFill>
                <a:schemeClr val="accent1">
                  <a:lumMod val="50000"/>
                </a:schemeClr>
              </a:solidFill>
              <a:latin typeface="Times New Roman" pitchFamily="18" charset="0"/>
              <a:cs typeface="Times New Roman" pitchFamily="18" charset="0"/>
            </a:endParaRPr>
          </a:p>
        </p:txBody>
      </p:sp>
      <p:sp>
        <p:nvSpPr>
          <p:cNvPr id="10" name="Прямоугольник 9"/>
          <p:cNvSpPr/>
          <p:nvPr/>
        </p:nvSpPr>
        <p:spPr>
          <a:xfrm>
            <a:off x="300006" y="8043874"/>
            <a:ext cx="9001188" cy="2031325"/>
          </a:xfrm>
          <a:prstGeom prst="rect">
            <a:avLst/>
          </a:prstGeom>
        </p:spPr>
        <p:txBody>
          <a:bodyPr wrap="square">
            <a:spAutoFit/>
          </a:bodyPr>
          <a:lstStyle/>
          <a:p>
            <a:pPr indent="457200" algn="just"/>
            <a:r>
              <a:rPr lang="ru-RU" sz="1800" dirty="0" smtClean="0">
                <a:solidFill>
                  <a:schemeClr val="accent1">
                    <a:lumMod val="50000"/>
                  </a:schemeClr>
                </a:solidFill>
                <a:latin typeface="Times New Roman" pitchFamily="18" charset="0"/>
                <a:cs typeface="Times New Roman" pitchFamily="18" charset="0"/>
              </a:rPr>
              <a:t>В 1955 г.  В. М. Курочкин возглавил лабораторию программирования Вычислительного Центра АН СССР, которая стала одним из основных центров этой новой тогда области науки в СССР. За время существования лаборатории из неё выделились несколько коллективов, составивших ядра других подразделений ВЦ АН СССР, а также других институтов (Вычислительный центр Сибирского отделения АН СССР - ныне Институт вычислительных технологий СО РАН, Центральный экономико-математический институт РАН).</a:t>
            </a:r>
            <a:endParaRPr lang="ru-RU" sz="1800" dirty="0">
              <a:solidFill>
                <a:schemeClr val="accent1">
                  <a:lumMod val="50000"/>
                </a:schemeClr>
              </a:solidFill>
              <a:latin typeface="Times New Roman" pitchFamily="18" charset="0"/>
              <a:cs typeface="Times New Roman" pitchFamily="18" charset="0"/>
            </a:endParaRPr>
          </a:p>
        </p:txBody>
      </p:sp>
      <p:sp>
        <p:nvSpPr>
          <p:cNvPr id="11" name="Прямоугольник 10"/>
          <p:cNvSpPr/>
          <p:nvPr/>
        </p:nvSpPr>
        <p:spPr>
          <a:xfrm>
            <a:off x="3800468" y="9829824"/>
            <a:ext cx="5286412" cy="2585323"/>
          </a:xfrm>
          <a:prstGeom prst="rect">
            <a:avLst/>
          </a:prstGeom>
        </p:spPr>
        <p:txBody>
          <a:bodyPr wrap="square">
            <a:spAutoFit/>
          </a:bodyPr>
          <a:lstStyle/>
          <a:p>
            <a:pPr indent="457200" algn="just"/>
            <a:r>
              <a:rPr lang="ru-RU" sz="1800" dirty="0" smtClean="0">
                <a:solidFill>
                  <a:schemeClr val="accent1">
                    <a:lumMod val="50000"/>
                  </a:schemeClr>
                </a:solidFill>
                <a:latin typeface="Times New Roman" pitchFamily="18" charset="0"/>
                <a:cs typeface="Times New Roman" pitchFamily="18" charset="0"/>
              </a:rPr>
              <a:t>Одним из первых в СССР В. М. Курочкин стал заниматься вопросами автоматизации программирования. В те годы, когда надёжность ламповых ЭВМ была крайне низка, а возможности связи ЭВМ с внешним миром оставались на уровне счётно-аналитических машин, В. М. Курочкин возглавил работу над созданием программирующих программ, а впоследствии — языков программирования и трансляторов.</a:t>
            </a:r>
            <a:endParaRPr lang="ru-RU" sz="1800"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871510" y="400008"/>
            <a:ext cx="2143140" cy="2707628"/>
          </a:xfrm>
          <a:prstGeom prst="rect">
            <a:avLst/>
          </a:prstGeom>
          <a:noFill/>
          <a:ln w="9525">
            <a:noFill/>
            <a:miter lim="800000"/>
            <a:headEnd/>
            <a:tailEnd/>
          </a:ln>
          <a:effectLst/>
        </p:spPr>
      </p:pic>
      <p:sp>
        <p:nvSpPr>
          <p:cNvPr id="3" name="Прямоугольник 2"/>
          <p:cNvSpPr/>
          <p:nvPr/>
        </p:nvSpPr>
        <p:spPr>
          <a:xfrm>
            <a:off x="371444" y="3257528"/>
            <a:ext cx="2714644" cy="369332"/>
          </a:xfrm>
          <a:prstGeom prst="rect">
            <a:avLst/>
          </a:prstGeom>
        </p:spPr>
        <p:txBody>
          <a:bodyPr wrap="square">
            <a:spAutoFit/>
          </a:bodyPr>
          <a:lstStyle/>
          <a:p>
            <a:pPr algn="ctr"/>
            <a:r>
              <a:rPr lang="ru-RU" sz="1800" dirty="0" smtClean="0">
                <a:solidFill>
                  <a:schemeClr val="accent1">
                    <a:lumMod val="50000"/>
                  </a:schemeClr>
                </a:solidFill>
                <a:latin typeface="Times New Roman" pitchFamily="18" charset="0"/>
                <a:cs typeface="Times New Roman" pitchFamily="18" charset="0"/>
              </a:rPr>
              <a:t>ЭВМ </a:t>
            </a:r>
            <a:r>
              <a:rPr lang="en-US" sz="1800" dirty="0" smtClean="0">
                <a:solidFill>
                  <a:schemeClr val="accent1">
                    <a:lumMod val="50000"/>
                  </a:schemeClr>
                </a:solidFill>
                <a:latin typeface="Times New Roman" pitchFamily="18" charset="0"/>
                <a:cs typeface="Times New Roman" pitchFamily="18" charset="0"/>
              </a:rPr>
              <a:t>“</a:t>
            </a:r>
            <a:r>
              <a:rPr lang="ru-RU" sz="1800" dirty="0" smtClean="0">
                <a:solidFill>
                  <a:schemeClr val="accent1">
                    <a:lumMod val="50000"/>
                  </a:schemeClr>
                </a:solidFill>
                <a:latin typeface="Times New Roman" pitchFamily="18" charset="0"/>
                <a:cs typeface="Times New Roman" pitchFamily="18" charset="0"/>
              </a:rPr>
              <a:t>Стрела-3</a:t>
            </a:r>
            <a:r>
              <a:rPr lang="en-US" sz="1800" dirty="0" smtClean="0">
                <a:solidFill>
                  <a:schemeClr val="accent1">
                    <a:lumMod val="50000"/>
                  </a:schemeClr>
                </a:solidFill>
                <a:latin typeface="Times New Roman" pitchFamily="18" charset="0"/>
                <a:cs typeface="Times New Roman" pitchFamily="18" charset="0"/>
              </a:rPr>
              <a:t>” (1959)</a:t>
            </a:r>
            <a:r>
              <a:rPr lang="ru-RU" sz="1800" dirty="0" smtClean="0">
                <a:solidFill>
                  <a:schemeClr val="accent1">
                    <a:lumMod val="50000"/>
                  </a:schemeClr>
                </a:solidFill>
                <a:latin typeface="Times New Roman" pitchFamily="18" charset="0"/>
                <a:cs typeface="Times New Roman" pitchFamily="18" charset="0"/>
              </a:rPr>
              <a:t> </a:t>
            </a:r>
            <a:endParaRPr lang="ru-RU" sz="1800" dirty="0">
              <a:solidFill>
                <a:schemeClr val="accent1">
                  <a:lumMod val="50000"/>
                </a:schemeClr>
              </a:solidFill>
              <a:latin typeface="Times New Roman" pitchFamily="18" charset="0"/>
              <a:cs typeface="Times New Roman" pitchFamily="18" charset="0"/>
            </a:endParaRPr>
          </a:p>
        </p:txBody>
      </p:sp>
      <p:sp>
        <p:nvSpPr>
          <p:cNvPr id="4" name="Прямоугольник 3"/>
          <p:cNvSpPr/>
          <p:nvPr/>
        </p:nvSpPr>
        <p:spPr>
          <a:xfrm>
            <a:off x="3157526" y="400008"/>
            <a:ext cx="6072230" cy="3139321"/>
          </a:xfrm>
          <a:prstGeom prst="rect">
            <a:avLst/>
          </a:prstGeom>
        </p:spPr>
        <p:txBody>
          <a:bodyPr wrap="square">
            <a:spAutoFit/>
          </a:bodyPr>
          <a:lstStyle/>
          <a:p>
            <a:pPr indent="457200" algn="just"/>
            <a:r>
              <a:rPr lang="ru-RU" sz="1800" dirty="0" smtClean="0">
                <a:solidFill>
                  <a:schemeClr val="accent1">
                    <a:lumMod val="50000"/>
                  </a:schemeClr>
                </a:solidFill>
                <a:latin typeface="Times New Roman" pitchFamily="18" charset="0"/>
                <a:cs typeface="Times New Roman" pitchFamily="18" charset="0"/>
              </a:rPr>
              <a:t>Под руководством В. М. Курочкина были созданы транслятор ППС для ЭВМ Стрела-3 и транслятор с языка АЛГОЛ для ЭВМ БЭСМ-2. Вслед за этим В. М. </a:t>
            </a:r>
            <a:r>
              <a:rPr lang="ru-RU" sz="1800" dirty="0" err="1" smtClean="0">
                <a:solidFill>
                  <a:schemeClr val="accent1">
                    <a:lumMod val="50000"/>
                  </a:schemeClr>
                </a:solidFill>
                <a:latin typeface="Times New Roman" pitchFamily="18" charset="0"/>
                <a:cs typeface="Times New Roman" pitchFamily="18" charset="0"/>
              </a:rPr>
              <a:t>Курочкином</a:t>
            </a:r>
            <a:r>
              <a:rPr lang="ru-RU" sz="1800" dirty="0" smtClean="0">
                <a:solidFill>
                  <a:schemeClr val="accent1">
                    <a:lumMod val="50000"/>
                  </a:schemeClr>
                </a:solidFill>
                <a:latin typeface="Times New Roman" pitchFamily="18" charset="0"/>
                <a:cs typeface="Times New Roman" pitchFamily="18" charset="0"/>
              </a:rPr>
              <a:t> была составлена оригинальная, широко применявшаяся «Компилирующая и интерпретирующая система» (КИС) для ЭВМ БЭСМ-2. При этом был успешно воплощён ряд новых тогда, но сейчас ставших классическими методов: табличный подход к синтаксическому анализу, оптимальное по числу рабочих переменных программирование арифметических выражений.</a:t>
            </a:r>
            <a:endParaRPr lang="ru-RU" sz="1800" dirty="0">
              <a:solidFill>
                <a:schemeClr val="accent1">
                  <a:lumMod val="50000"/>
                </a:schemeClr>
              </a:solidFill>
              <a:latin typeface="Times New Roman" pitchFamily="18" charset="0"/>
              <a:cs typeface="Times New Roman" pitchFamily="18" charset="0"/>
            </a:endParaRPr>
          </a:p>
        </p:txBody>
      </p:sp>
      <p:sp>
        <p:nvSpPr>
          <p:cNvPr id="5" name="Прямоугольник 4"/>
          <p:cNvSpPr/>
          <p:nvPr/>
        </p:nvSpPr>
        <p:spPr>
          <a:xfrm>
            <a:off x="300006" y="3686156"/>
            <a:ext cx="8929750" cy="1754326"/>
          </a:xfrm>
          <a:prstGeom prst="rect">
            <a:avLst/>
          </a:prstGeom>
        </p:spPr>
        <p:txBody>
          <a:bodyPr wrap="square">
            <a:spAutoFit/>
          </a:bodyPr>
          <a:lstStyle/>
          <a:p>
            <a:pPr indent="457200" algn="just"/>
            <a:r>
              <a:rPr lang="ru-RU" sz="1800" dirty="0" smtClean="0">
                <a:solidFill>
                  <a:schemeClr val="accent1">
                    <a:lumMod val="50000"/>
                  </a:schemeClr>
                </a:solidFill>
                <a:latin typeface="Times New Roman" pitchFamily="18" charset="0"/>
                <a:cs typeface="Times New Roman" pitchFamily="18" charset="0"/>
              </a:rPr>
              <a:t>С 1955 по 1962 гг. в лаборатории также решались прикладные задачи, имевшие важное государственное значение, в том числе связанные с запуском первых искусственных спутников Земли. Методика и программы расчёта траекторий спутников были разработаны под руководством В.М.Курочкина. Во время запусков спутников институт закрывался для всех, кроме группы вычислителей, во дворе выставлялась охрана с прожекторами.</a:t>
            </a:r>
            <a:endParaRPr lang="ru-RU" sz="1800" dirty="0">
              <a:solidFill>
                <a:schemeClr val="accent1">
                  <a:lumMod val="50000"/>
                </a:schemeClr>
              </a:solidFill>
              <a:latin typeface="Times New Roman" pitchFamily="18" charset="0"/>
              <a:cs typeface="Times New Roman" pitchFamily="18" charset="0"/>
            </a:endParaRPr>
          </a:p>
        </p:txBody>
      </p:sp>
      <p:sp>
        <p:nvSpPr>
          <p:cNvPr id="6" name="Прямоугольник 5"/>
          <p:cNvSpPr/>
          <p:nvPr/>
        </p:nvSpPr>
        <p:spPr>
          <a:xfrm>
            <a:off x="4229096" y="5900734"/>
            <a:ext cx="4943476" cy="2862322"/>
          </a:xfrm>
          <a:prstGeom prst="rect">
            <a:avLst/>
          </a:prstGeom>
        </p:spPr>
        <p:txBody>
          <a:bodyPr wrap="square">
            <a:spAutoFit/>
          </a:bodyPr>
          <a:lstStyle/>
          <a:p>
            <a:pPr indent="457200" algn="just"/>
            <a:r>
              <a:rPr lang="ru-RU" sz="1800" dirty="0" smtClean="0">
                <a:solidFill>
                  <a:schemeClr val="accent1">
                    <a:lumMod val="50000"/>
                  </a:schemeClr>
                </a:solidFill>
                <a:latin typeface="Times New Roman" pitchFamily="18" charset="0"/>
                <a:cs typeface="Times New Roman" pitchFamily="18" charset="0"/>
              </a:rPr>
              <a:t>Ю. И. Журавлёв создал новые направления в науке, такие как теория локальных алгоритмов оптимизации, алгоритмы вычисления оценок, алгебраическая теория алгоритмов. Его исследования во многих областях прикладной математики и информатики стали классическими и определяют основные направления исследований в дискретной математике, теории распознавания и прогнозирования.</a:t>
            </a:r>
            <a:endParaRPr lang="ru-RU" sz="1800" dirty="0">
              <a:solidFill>
                <a:schemeClr val="accent1">
                  <a:lumMod val="50000"/>
                </a:schemeClr>
              </a:solidFill>
              <a:latin typeface="Times New Roman" pitchFamily="18" charset="0"/>
              <a:cs typeface="Times New Roman" pitchFamily="18" charset="0"/>
            </a:endParaRPr>
          </a:p>
        </p:txBody>
      </p:sp>
      <p:sp>
        <p:nvSpPr>
          <p:cNvPr id="7" name="Прямоугольник 6"/>
          <p:cNvSpPr/>
          <p:nvPr/>
        </p:nvSpPr>
        <p:spPr>
          <a:xfrm>
            <a:off x="371444" y="9686948"/>
            <a:ext cx="8729774" cy="2031325"/>
          </a:xfrm>
          <a:prstGeom prst="rect">
            <a:avLst/>
          </a:prstGeom>
        </p:spPr>
        <p:txBody>
          <a:bodyPr wrap="square">
            <a:spAutoFit/>
          </a:bodyPr>
          <a:lstStyle/>
          <a:p>
            <a:pPr algn="just"/>
            <a:r>
              <a:rPr lang="ru-RU" sz="1800" dirty="0" smtClean="0">
                <a:solidFill>
                  <a:schemeClr val="accent1">
                    <a:lumMod val="50000"/>
                  </a:schemeClr>
                </a:solidFill>
                <a:latin typeface="Times New Roman" pitchFamily="18" charset="0"/>
                <a:cs typeface="Times New Roman" pitchFamily="18" charset="0"/>
              </a:rPr>
              <a:t>В 1969 году Журавлёв начал работу в Вычислительном центре АН СССР (ныне — ВЦ РАН). В ВЦ Юрий Иванович возглавил Лабораторию проблем распознавания, которая впоследствии преобразовалась в Отдел проблем распознавания и методов комбинаторного анализа и Отдел вычислительных методов прогнозирования. Отделом проблем распознавания Ю. И. Журавлёв руководит и сегодня, одновременно являясь заместителем директора ВЦ РАН по научной работе. С 1970 года он работает профессором МФТИ.</a:t>
            </a:r>
            <a:endParaRPr lang="ru-RU" sz="1800" dirty="0">
              <a:solidFill>
                <a:schemeClr val="accent1">
                  <a:lumMod val="50000"/>
                </a:schemeClr>
              </a:solidFill>
              <a:latin typeface="Times New Roman" pitchFamily="18" charset="0"/>
              <a:cs typeface="Times New Roman" pitchFamily="18" charset="0"/>
            </a:endParaRPr>
          </a:p>
        </p:txBody>
      </p:sp>
      <p:pic>
        <p:nvPicPr>
          <p:cNvPr id="8" name="Picture 4"/>
          <p:cNvPicPr>
            <a:picLocks noChangeAspect="1" noChangeArrowheads="1"/>
          </p:cNvPicPr>
          <p:nvPr/>
        </p:nvPicPr>
        <p:blipFill>
          <a:blip r:embed="rId3"/>
          <a:srcRect/>
          <a:stretch>
            <a:fillRect/>
          </a:stretch>
        </p:blipFill>
        <p:spPr bwMode="auto">
          <a:xfrm>
            <a:off x="300006" y="5472106"/>
            <a:ext cx="3857652" cy="2964404"/>
          </a:xfrm>
          <a:prstGeom prst="rect">
            <a:avLst/>
          </a:prstGeom>
          <a:noFill/>
          <a:ln w="9525">
            <a:noFill/>
            <a:miter lim="800000"/>
            <a:headEnd/>
            <a:tailEnd/>
          </a:ln>
          <a:effectLst/>
        </p:spPr>
      </p:pic>
      <p:pic>
        <p:nvPicPr>
          <p:cNvPr id="9" name="Picture 5"/>
          <p:cNvPicPr>
            <a:picLocks noChangeAspect="1" noChangeArrowheads="1"/>
          </p:cNvPicPr>
          <p:nvPr/>
        </p:nvPicPr>
        <p:blipFill>
          <a:blip r:embed="rId4"/>
          <a:srcRect/>
          <a:stretch>
            <a:fillRect/>
          </a:stretch>
        </p:blipFill>
        <p:spPr bwMode="auto">
          <a:xfrm>
            <a:off x="657196" y="8472502"/>
            <a:ext cx="2762250" cy="742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3228964" y="4400536"/>
            <a:ext cx="2990850" cy="2657475"/>
          </a:xfrm>
          <a:prstGeom prst="rect">
            <a:avLst/>
          </a:prstGeom>
          <a:noFill/>
          <a:ln w="9525">
            <a:noFill/>
            <a:miter lim="800000"/>
            <a:headEnd/>
            <a:tailEnd/>
          </a:ln>
          <a:effectLst/>
        </p:spPr>
      </p:pic>
      <p:pic>
        <p:nvPicPr>
          <p:cNvPr id="4" name="Picture 6"/>
          <p:cNvPicPr>
            <a:picLocks noChangeAspect="1" noChangeArrowheads="1"/>
          </p:cNvPicPr>
          <p:nvPr/>
        </p:nvPicPr>
        <p:blipFill>
          <a:blip r:embed="rId3"/>
          <a:srcRect/>
          <a:stretch>
            <a:fillRect/>
          </a:stretch>
        </p:blipFill>
        <p:spPr bwMode="auto">
          <a:xfrm>
            <a:off x="6729426" y="7686684"/>
            <a:ext cx="2524125" cy="3914775"/>
          </a:xfrm>
          <a:prstGeom prst="rect">
            <a:avLst/>
          </a:prstGeom>
          <a:noFill/>
          <a:ln w="9525">
            <a:noFill/>
            <a:miter lim="800000"/>
            <a:headEnd/>
            <a:tailEnd/>
          </a:ln>
          <a:effectLst/>
        </p:spPr>
      </p:pic>
      <p:pic>
        <p:nvPicPr>
          <p:cNvPr id="5" name="Picture 8"/>
          <p:cNvPicPr>
            <a:picLocks noChangeAspect="1" noChangeArrowheads="1"/>
          </p:cNvPicPr>
          <p:nvPr/>
        </p:nvPicPr>
        <p:blipFill>
          <a:blip r:embed="rId4"/>
          <a:srcRect/>
          <a:stretch>
            <a:fillRect/>
          </a:stretch>
        </p:blipFill>
        <p:spPr bwMode="auto">
          <a:xfrm>
            <a:off x="371444" y="4471974"/>
            <a:ext cx="2786082" cy="2244344"/>
          </a:xfrm>
          <a:prstGeom prst="rect">
            <a:avLst/>
          </a:prstGeom>
          <a:noFill/>
          <a:ln w="9525">
            <a:noFill/>
            <a:miter lim="800000"/>
            <a:headEnd/>
            <a:tailEnd/>
          </a:ln>
          <a:effectLst/>
        </p:spPr>
      </p:pic>
      <p:sp>
        <p:nvSpPr>
          <p:cNvPr id="6" name="Прямоугольник 5"/>
          <p:cNvSpPr/>
          <p:nvPr/>
        </p:nvSpPr>
        <p:spPr>
          <a:xfrm>
            <a:off x="6300798" y="3900470"/>
            <a:ext cx="3143272" cy="3139321"/>
          </a:xfrm>
          <a:prstGeom prst="rect">
            <a:avLst/>
          </a:prstGeom>
        </p:spPr>
        <p:txBody>
          <a:bodyPr wrap="square">
            <a:spAutoFit/>
          </a:bodyPr>
          <a:lstStyle/>
          <a:p>
            <a:pPr indent="457200" algn="just"/>
            <a:r>
              <a:rPr lang="ru-RU" sz="1800" b="1" dirty="0" err="1" smtClean="0">
                <a:solidFill>
                  <a:schemeClr val="accent1">
                    <a:lumMod val="50000"/>
                  </a:schemeClr>
                </a:solidFill>
                <a:latin typeface="Times New Roman" pitchFamily="18" charset="0"/>
                <a:cs typeface="Times New Roman" pitchFamily="18" charset="0"/>
              </a:rPr>
              <a:t>Ю́рий</a:t>
            </a:r>
            <a:r>
              <a:rPr lang="ru-RU" sz="1800" b="1" dirty="0" smtClean="0">
                <a:solidFill>
                  <a:schemeClr val="accent1">
                    <a:lumMod val="50000"/>
                  </a:schemeClr>
                </a:solidFill>
                <a:latin typeface="Times New Roman" pitchFamily="18" charset="0"/>
                <a:cs typeface="Times New Roman" pitchFamily="18" charset="0"/>
              </a:rPr>
              <a:t> </a:t>
            </a:r>
            <a:r>
              <a:rPr lang="ru-RU" sz="1800" b="1" dirty="0" err="1" smtClean="0">
                <a:solidFill>
                  <a:schemeClr val="accent1">
                    <a:lumMod val="50000"/>
                  </a:schemeClr>
                </a:solidFill>
                <a:latin typeface="Times New Roman" pitchFamily="18" charset="0"/>
                <a:cs typeface="Times New Roman" pitchFamily="18" charset="0"/>
              </a:rPr>
              <a:t>Гаври́лович</a:t>
            </a:r>
            <a:r>
              <a:rPr lang="ru-RU" sz="1800" b="1" dirty="0" smtClean="0">
                <a:solidFill>
                  <a:schemeClr val="accent1">
                    <a:lumMod val="50000"/>
                  </a:schemeClr>
                </a:solidFill>
                <a:latin typeface="Times New Roman" pitchFamily="18" charset="0"/>
                <a:cs typeface="Times New Roman" pitchFamily="18" charset="0"/>
              </a:rPr>
              <a:t> </a:t>
            </a:r>
            <a:r>
              <a:rPr lang="ru-RU" sz="1800" b="1" dirty="0" err="1" smtClean="0">
                <a:solidFill>
                  <a:schemeClr val="accent1">
                    <a:lumMod val="50000"/>
                  </a:schemeClr>
                </a:solidFill>
                <a:latin typeface="Times New Roman" pitchFamily="18" charset="0"/>
                <a:cs typeface="Times New Roman" pitchFamily="18" charset="0"/>
              </a:rPr>
              <a:t>Евтуше́нко</a:t>
            </a:r>
            <a:r>
              <a:rPr lang="ru-RU" sz="1800" b="1" dirty="0" smtClean="0">
                <a:solidFill>
                  <a:schemeClr val="accent1">
                    <a:lumMod val="50000"/>
                  </a:schemeClr>
                </a:solidFill>
                <a:latin typeface="Times New Roman" pitchFamily="18" charset="0"/>
                <a:cs typeface="Times New Roman" pitchFamily="18" charset="0"/>
              </a:rPr>
              <a:t> </a:t>
            </a:r>
            <a:r>
              <a:rPr lang="ru-RU" sz="1800" dirty="0" smtClean="0">
                <a:solidFill>
                  <a:schemeClr val="accent1">
                    <a:lumMod val="50000"/>
                  </a:schemeClr>
                </a:solidFill>
                <a:latin typeface="Times New Roman" pitchFamily="18" charset="0"/>
                <a:cs typeface="Times New Roman" pitchFamily="18" charset="0"/>
              </a:rPr>
              <a:t>— российский учёный-математик, академик РАН, иностранный член Национальной академии наук Украины, директор Вычислительного центра им. А. А. </a:t>
            </a:r>
            <a:r>
              <a:rPr lang="ru-RU" sz="1800" dirty="0" err="1" smtClean="0">
                <a:solidFill>
                  <a:schemeClr val="accent1">
                    <a:lumMod val="50000"/>
                  </a:schemeClr>
                </a:solidFill>
                <a:latin typeface="Times New Roman" pitchFamily="18" charset="0"/>
                <a:cs typeface="Times New Roman" pitchFamily="18" charset="0"/>
              </a:rPr>
              <a:t>Дородницына</a:t>
            </a:r>
            <a:r>
              <a:rPr lang="ru-RU" sz="1800" dirty="0" smtClean="0">
                <a:solidFill>
                  <a:schemeClr val="accent1">
                    <a:lumMod val="50000"/>
                  </a:schemeClr>
                </a:solidFill>
                <a:latin typeface="Times New Roman" pitchFamily="18" charset="0"/>
                <a:cs typeface="Times New Roman" pitchFamily="18" charset="0"/>
              </a:rPr>
              <a:t> РАН. Главный редактор журнала «</a:t>
            </a:r>
            <a:r>
              <a:rPr lang="ru-RU" sz="1800" dirty="0" err="1" smtClean="0">
                <a:solidFill>
                  <a:schemeClr val="accent1">
                    <a:lumMod val="50000"/>
                  </a:schemeClr>
                </a:solidFill>
                <a:latin typeface="Times New Roman" pitchFamily="18" charset="0"/>
                <a:cs typeface="Times New Roman" pitchFamily="18" charset="0"/>
              </a:rPr>
              <a:t>Optimization</a:t>
            </a:r>
            <a:r>
              <a:rPr lang="ru-RU" sz="1800" dirty="0" smtClean="0">
                <a:solidFill>
                  <a:schemeClr val="accent1">
                    <a:lumMod val="50000"/>
                  </a:schemeClr>
                </a:solidFill>
                <a:latin typeface="Times New Roman" pitchFamily="18" charset="0"/>
                <a:cs typeface="Times New Roman" pitchFamily="18" charset="0"/>
              </a:rPr>
              <a:t> </a:t>
            </a:r>
            <a:r>
              <a:rPr lang="ru-RU" sz="1800" dirty="0" err="1" smtClean="0">
                <a:solidFill>
                  <a:schemeClr val="accent1">
                    <a:lumMod val="50000"/>
                  </a:schemeClr>
                </a:solidFill>
                <a:latin typeface="Times New Roman" pitchFamily="18" charset="0"/>
                <a:cs typeface="Times New Roman" pitchFamily="18" charset="0"/>
              </a:rPr>
              <a:t>Methods</a:t>
            </a:r>
            <a:r>
              <a:rPr lang="ru-RU" sz="1800" dirty="0" smtClean="0">
                <a:solidFill>
                  <a:schemeClr val="accent1">
                    <a:lumMod val="50000"/>
                  </a:schemeClr>
                </a:solidFill>
                <a:latin typeface="Times New Roman" pitchFamily="18" charset="0"/>
                <a:cs typeface="Times New Roman" pitchFamily="18" charset="0"/>
              </a:rPr>
              <a:t> </a:t>
            </a:r>
            <a:r>
              <a:rPr lang="ru-RU" sz="1800" dirty="0" err="1" smtClean="0">
                <a:solidFill>
                  <a:schemeClr val="accent1">
                    <a:lumMod val="50000"/>
                  </a:schemeClr>
                </a:solidFill>
                <a:latin typeface="Times New Roman" pitchFamily="18" charset="0"/>
                <a:cs typeface="Times New Roman" pitchFamily="18" charset="0"/>
              </a:rPr>
              <a:t>and</a:t>
            </a:r>
            <a:r>
              <a:rPr lang="ru-RU" sz="1800" dirty="0" smtClean="0">
                <a:solidFill>
                  <a:schemeClr val="accent1">
                    <a:lumMod val="50000"/>
                  </a:schemeClr>
                </a:solidFill>
                <a:latin typeface="Times New Roman" pitchFamily="18" charset="0"/>
                <a:cs typeface="Times New Roman" pitchFamily="18" charset="0"/>
              </a:rPr>
              <a:t> </a:t>
            </a:r>
            <a:r>
              <a:rPr lang="ru-RU" sz="1800" dirty="0" err="1" smtClean="0">
                <a:solidFill>
                  <a:schemeClr val="accent1">
                    <a:lumMod val="50000"/>
                  </a:schemeClr>
                </a:solidFill>
                <a:latin typeface="Times New Roman" pitchFamily="18" charset="0"/>
                <a:cs typeface="Times New Roman" pitchFamily="18" charset="0"/>
              </a:rPr>
              <a:t>Software</a:t>
            </a:r>
            <a:r>
              <a:rPr lang="ru-RU" sz="1800" dirty="0" smtClean="0">
                <a:solidFill>
                  <a:schemeClr val="accent1">
                    <a:lumMod val="50000"/>
                  </a:schemeClr>
                </a:solidFill>
                <a:latin typeface="Times New Roman" pitchFamily="18" charset="0"/>
                <a:cs typeface="Times New Roman" pitchFamily="18" charset="0"/>
              </a:rPr>
              <a:t>».</a:t>
            </a:r>
            <a:endParaRPr lang="ru-RU" sz="1800" dirty="0">
              <a:solidFill>
                <a:schemeClr val="accent1">
                  <a:lumMod val="50000"/>
                </a:schemeClr>
              </a:solidFill>
              <a:latin typeface="Times New Roman" pitchFamily="18" charset="0"/>
              <a:cs typeface="Times New Roman" pitchFamily="18" charset="0"/>
            </a:endParaRPr>
          </a:p>
        </p:txBody>
      </p:sp>
      <p:sp>
        <p:nvSpPr>
          <p:cNvPr id="7" name="Прямоугольник 6"/>
          <p:cNvSpPr/>
          <p:nvPr/>
        </p:nvSpPr>
        <p:spPr>
          <a:xfrm>
            <a:off x="442882" y="7258056"/>
            <a:ext cx="6000792" cy="4524315"/>
          </a:xfrm>
          <a:prstGeom prst="rect">
            <a:avLst/>
          </a:prstGeom>
        </p:spPr>
        <p:txBody>
          <a:bodyPr wrap="square">
            <a:spAutoFit/>
          </a:bodyPr>
          <a:lstStyle/>
          <a:p>
            <a:pPr indent="457200" algn="just"/>
            <a:r>
              <a:rPr lang="ru-RU" sz="1800" b="1" dirty="0" err="1" smtClean="0">
                <a:solidFill>
                  <a:schemeClr val="accent1">
                    <a:lumMod val="50000"/>
                  </a:schemeClr>
                </a:solidFill>
                <a:latin typeface="Times New Roman" pitchFamily="18" charset="0"/>
                <a:cs typeface="Times New Roman" pitchFamily="18" charset="0"/>
              </a:rPr>
              <a:t>Гермоге́н</a:t>
            </a:r>
            <a:r>
              <a:rPr lang="ru-RU" sz="1800" b="1" dirty="0" smtClean="0">
                <a:solidFill>
                  <a:schemeClr val="accent1">
                    <a:lumMod val="50000"/>
                  </a:schemeClr>
                </a:solidFill>
                <a:latin typeface="Times New Roman" pitchFamily="18" charset="0"/>
                <a:cs typeface="Times New Roman" pitchFamily="18" charset="0"/>
              </a:rPr>
              <a:t> </a:t>
            </a:r>
            <a:r>
              <a:rPr lang="ru-RU" sz="1800" b="1" dirty="0" err="1" smtClean="0">
                <a:solidFill>
                  <a:schemeClr val="accent1">
                    <a:lumMod val="50000"/>
                  </a:schemeClr>
                </a:solidFill>
                <a:latin typeface="Times New Roman" pitchFamily="18" charset="0"/>
                <a:cs typeface="Times New Roman" pitchFamily="18" charset="0"/>
              </a:rPr>
              <a:t>Серге́евич</a:t>
            </a:r>
            <a:r>
              <a:rPr lang="ru-RU" sz="1800" b="1" dirty="0" smtClean="0">
                <a:solidFill>
                  <a:schemeClr val="accent1">
                    <a:lumMod val="50000"/>
                  </a:schemeClr>
                </a:solidFill>
                <a:latin typeface="Times New Roman" pitchFamily="18" charset="0"/>
                <a:cs typeface="Times New Roman" pitchFamily="18" charset="0"/>
              </a:rPr>
              <a:t> </a:t>
            </a:r>
            <a:r>
              <a:rPr lang="ru-RU" sz="1800" b="1" dirty="0" err="1" smtClean="0">
                <a:solidFill>
                  <a:schemeClr val="accent1">
                    <a:lumMod val="50000"/>
                  </a:schemeClr>
                </a:solidFill>
                <a:latin typeface="Times New Roman" pitchFamily="18" charset="0"/>
                <a:cs typeface="Times New Roman" pitchFamily="18" charset="0"/>
              </a:rPr>
              <a:t>Поспе́лов</a:t>
            </a:r>
            <a:r>
              <a:rPr lang="ru-RU" sz="1800" dirty="0" smtClean="0">
                <a:solidFill>
                  <a:schemeClr val="accent1">
                    <a:lumMod val="50000"/>
                  </a:schemeClr>
                </a:solidFill>
                <a:latin typeface="Times New Roman" pitchFamily="18" charset="0"/>
                <a:cs typeface="Times New Roman" pitchFamily="18" charset="0"/>
              </a:rPr>
              <a:t>— советский учёный в области автоматического управления, основоположник отечественной школы методов искусственного интеллекта, член-корреспондент АН СССР (1966), действительный член АН СССР (впоследствии РАН) (1984), генерал-майор-инженер.</a:t>
            </a:r>
          </a:p>
          <a:p>
            <a:pPr indent="457200" algn="just"/>
            <a:r>
              <a:rPr lang="ru-RU" sz="1800" dirty="0" smtClean="0">
                <a:solidFill>
                  <a:schemeClr val="accent1">
                    <a:lumMod val="50000"/>
                  </a:schemeClr>
                </a:solidFill>
                <a:latin typeface="Times New Roman" pitchFamily="18" charset="0"/>
                <a:cs typeface="Times New Roman" pitchFamily="18" charset="0"/>
              </a:rPr>
              <a:t>С 1967 года — заместитель академика-секретаря Отделения механики и процессов управления АН СССР, с 1969 года — заведующий кафедрой Московского физико-технического института, с 1974 года — заведующий лабораторией Вычислительного центра АН СССР. Основные работы по автоматизации летательных аппаратов, теории нелинейных систем автоматического регулирования и теории управления большими системами.</a:t>
            </a:r>
          </a:p>
          <a:p>
            <a:pPr indent="457200" algn="just"/>
            <a:r>
              <a:rPr lang="ru-RU" sz="1800" dirty="0" smtClean="0">
                <a:solidFill>
                  <a:schemeClr val="accent1">
                    <a:lumMod val="50000"/>
                  </a:schemeClr>
                </a:solidFill>
                <a:latin typeface="Times New Roman" pitchFamily="18" charset="0"/>
                <a:cs typeface="Times New Roman" pitchFamily="18" charset="0"/>
              </a:rPr>
              <a:t>Государственная премия СССР (1972). Награждён 4 орденами, а также медалями.</a:t>
            </a:r>
            <a:endParaRPr lang="ru-RU" sz="1800" dirty="0">
              <a:solidFill>
                <a:schemeClr val="accent1">
                  <a:lumMod val="50000"/>
                </a:schemeClr>
              </a:solidFill>
              <a:latin typeface="Times New Roman" pitchFamily="18" charset="0"/>
              <a:cs typeface="Times New Roman" pitchFamily="18" charset="0"/>
            </a:endParaRPr>
          </a:p>
        </p:txBody>
      </p:sp>
      <p:sp>
        <p:nvSpPr>
          <p:cNvPr id="8" name="Прямоугольник 7"/>
          <p:cNvSpPr/>
          <p:nvPr/>
        </p:nvSpPr>
        <p:spPr>
          <a:xfrm>
            <a:off x="671450" y="542884"/>
            <a:ext cx="8929750" cy="3693319"/>
          </a:xfrm>
          <a:prstGeom prst="rect">
            <a:avLst/>
          </a:prstGeom>
        </p:spPr>
        <p:txBody>
          <a:bodyPr wrap="square">
            <a:spAutoFit/>
          </a:bodyPr>
          <a:lstStyle/>
          <a:p>
            <a:r>
              <a:rPr lang="ru-RU" sz="1800" dirty="0" smtClean="0">
                <a:solidFill>
                  <a:schemeClr val="accent1">
                    <a:lumMod val="50000"/>
                  </a:schemeClr>
                </a:solidFill>
                <a:latin typeface="Times New Roman" pitchFamily="18" charset="0"/>
                <a:cs typeface="Times New Roman" pitchFamily="18" charset="0"/>
              </a:rPr>
              <a:t>Н. Н. Моисеев — основоположник целого ряда новых направлений в прикладной математике. Его работы посвящены механике и гидродинамике, численным методам в теории оптимального управления, теории иерархических систем, имитационному моделированию, автоматизации проектирования, междисциплинарным исследованиям экологических проблем. В каждой из этих областей Никите Николаевичу принадлежат основополагающие достижения.</a:t>
            </a:r>
          </a:p>
          <a:p>
            <a:r>
              <a:rPr lang="ru-RU" sz="1800" dirty="0" smtClean="0">
                <a:solidFill>
                  <a:schemeClr val="accent1">
                    <a:lumMod val="50000"/>
                  </a:schemeClr>
                </a:solidFill>
                <a:latin typeface="Times New Roman" pitchFamily="18" charset="0"/>
                <a:cs typeface="Times New Roman" pitchFamily="18" charset="0"/>
              </a:rPr>
              <a:t>Научные интересы Н. Н. Моисеева были широки и разнообразны. Понимание перспектив развития прикладной математики, вычислительной техники, острая гражданская заинтересованность проблемами страны 50 с лишним лет определяли направления и характер его деятельности. Будучи заместителем директора Вычислительного центра АН СССР (впоследствии — РАН), Н. Н. Моисеев открывал новые области исследований, устанавливал тесные контакты с отраслевыми НИИ и КБ, создавал новые отделы.</a:t>
            </a:r>
            <a:endParaRPr lang="ru-RU" sz="1800"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3943344" y="400008"/>
            <a:ext cx="2714644" cy="928694"/>
          </a:xfrm>
          <a:prstGeom prst="rect">
            <a:avLst/>
          </a:prstGeom>
        </p:spPr>
        <p:txBody>
          <a:bodyPr>
            <a:normAutofit fontScale="850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480060" algn="l" defTabSz="914290" rtl="0" eaLnBrk="0" fontAlgn="base" latinLnBrk="0" hangingPunct="0">
              <a:lnSpc>
                <a:spcPct val="100000"/>
              </a:lnSpc>
              <a:spcBef>
                <a:spcPct val="0"/>
              </a:spcBef>
              <a:spcAft>
                <a:spcPct val="0"/>
              </a:spcAft>
              <a:buClr>
                <a:schemeClr val="accent1"/>
              </a:buClr>
              <a:buSzPct val="70000"/>
              <a:buFont typeface="Wingdings 2"/>
              <a:buNone/>
              <a:tabLst/>
              <a:defRPr/>
            </a:pPr>
            <a:endParaRPr kumimoji="0" lang="ru-RU" sz="21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onstantia" pitchFamily="18" charset="0"/>
              <a:ea typeface="+mn-ea"/>
              <a:cs typeface="Times New Roman" pitchFamily="18" charset="0"/>
            </a:endParaRPr>
          </a:p>
          <a:p>
            <a:pPr marL="0" marR="0" lvl="0" indent="-480060" algn="l" defTabSz="914290" rtl="0" eaLnBrk="0" fontAlgn="base" latinLnBrk="0" hangingPunct="0">
              <a:lnSpc>
                <a:spcPct val="100000"/>
              </a:lnSpc>
              <a:spcBef>
                <a:spcPct val="0"/>
              </a:spcBef>
              <a:spcAft>
                <a:spcPct val="0"/>
              </a:spcAft>
              <a:buClr>
                <a:schemeClr val="accent1"/>
              </a:buClr>
              <a:buSzPct val="70000"/>
              <a:buFont typeface="Wingdings 2"/>
              <a:buNone/>
              <a:tabLst/>
              <a:defRPr/>
            </a:pPr>
            <a:r>
              <a:rPr kumimoji="0" lang="ru-RU" sz="32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Courier New" pitchFamily="49" charset="0"/>
                <a:ea typeface="+mn-ea"/>
                <a:cs typeface="Courier New" pitchFamily="49" charset="0"/>
              </a:rPr>
              <a:t>История ТАУ:</a:t>
            </a:r>
          </a:p>
          <a:p>
            <a:pPr marL="0" marR="0" lvl="0" indent="-480060" algn="l" defTabSz="914290" rtl="0" eaLnBrk="0" fontAlgn="base" latinLnBrk="0" hangingPunct="0">
              <a:lnSpc>
                <a:spcPct val="100000"/>
              </a:lnSpc>
              <a:spcBef>
                <a:spcPct val="0"/>
              </a:spcBef>
              <a:spcAft>
                <a:spcPct val="0"/>
              </a:spcAft>
              <a:buClr>
                <a:schemeClr val="accent1"/>
              </a:buClr>
              <a:buSzPct val="70000"/>
              <a:buFont typeface="Wingdings 2"/>
              <a:buNone/>
              <a:tabLst/>
              <a:defRPr/>
            </a:pPr>
            <a:r>
              <a:rPr kumimoji="0" lang="ru-RU" sz="18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Constantia" pitchFamily="18" charset="0"/>
                <a:ea typeface="+mn-ea"/>
                <a:cs typeface="+mn-cs"/>
              </a:rPr>
              <a:t> </a:t>
            </a:r>
            <a:endParaRPr kumimoji="0" lang="ru-RU" sz="45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mn-cs"/>
            </a:endParaRPr>
          </a:p>
        </p:txBody>
      </p:sp>
      <p:pic>
        <p:nvPicPr>
          <p:cNvPr id="3" name="Picture 1" descr="270px-Vyshnegradsky_Ivan_%281831-1895%29">
            <a:hlinkClick r:id="rId2" tooltip="&quot;Иван Вышнеградский, министр финансов России, (~1890 год)&quot;"/>
          </p:cNvPr>
          <p:cNvPicPr>
            <a:picLocks noChangeAspect="1" noChangeArrowheads="1"/>
          </p:cNvPicPr>
          <p:nvPr/>
        </p:nvPicPr>
        <p:blipFill>
          <a:blip r:embed="rId3"/>
          <a:srcRect/>
          <a:stretch>
            <a:fillRect/>
          </a:stretch>
        </p:blipFill>
        <p:spPr bwMode="auto">
          <a:xfrm>
            <a:off x="1085824" y="1185826"/>
            <a:ext cx="2143142" cy="2786081"/>
          </a:xfrm>
          <a:prstGeom prst="rect">
            <a:avLst/>
          </a:prstGeom>
          <a:noFill/>
          <a:ln w="9525">
            <a:noFill/>
            <a:miter lim="800000"/>
            <a:headEnd/>
            <a:tailEnd/>
          </a:ln>
        </p:spPr>
      </p:pic>
      <p:sp>
        <p:nvSpPr>
          <p:cNvPr id="4" name="Прямоугольник 3"/>
          <p:cNvSpPr/>
          <p:nvPr/>
        </p:nvSpPr>
        <p:spPr>
          <a:xfrm>
            <a:off x="3586154" y="2257396"/>
            <a:ext cx="5415034" cy="1631204"/>
          </a:xfrm>
          <a:prstGeom prst="rect">
            <a:avLst/>
          </a:prstGeom>
          <a:noFill/>
        </p:spPr>
        <p:txBody>
          <a:bodyPr wrap="square" lIns="91428" tIns="45714" rIns="91428" bIns="45714">
            <a:spAutoFit/>
          </a:bodyPr>
          <a:lstStyle/>
          <a:p>
            <a:pPr algn="just"/>
            <a:r>
              <a:rPr lang="ru-RU" sz="2000" b="1" dirty="0" err="1">
                <a:solidFill>
                  <a:schemeClr val="accent1">
                    <a:lumMod val="50000"/>
                  </a:schemeClr>
                </a:solidFill>
                <a:latin typeface="Times New Roman" pitchFamily="18" charset="0"/>
                <a:cs typeface="Times New Roman" pitchFamily="18" charset="0"/>
              </a:rPr>
              <a:t>Ива́н</a:t>
            </a:r>
            <a:r>
              <a:rPr lang="ru-RU" sz="2000" b="1" dirty="0">
                <a:solidFill>
                  <a:schemeClr val="accent1">
                    <a:lumMod val="50000"/>
                  </a:schemeClr>
                </a:solidFill>
                <a:latin typeface="Times New Roman" pitchFamily="18" charset="0"/>
                <a:cs typeface="Times New Roman" pitchFamily="18" charset="0"/>
              </a:rPr>
              <a:t> </a:t>
            </a:r>
            <a:r>
              <a:rPr lang="ru-RU" sz="2000" b="1" dirty="0" err="1">
                <a:solidFill>
                  <a:schemeClr val="accent1">
                    <a:lumMod val="50000"/>
                  </a:schemeClr>
                </a:solidFill>
                <a:latin typeface="Times New Roman" pitchFamily="18" charset="0"/>
                <a:cs typeface="Times New Roman" pitchFamily="18" charset="0"/>
              </a:rPr>
              <a:t>Алексе́евич</a:t>
            </a:r>
            <a:r>
              <a:rPr lang="ru-RU" sz="2000" b="1" dirty="0">
                <a:solidFill>
                  <a:schemeClr val="accent1">
                    <a:lumMod val="50000"/>
                  </a:schemeClr>
                </a:solidFill>
                <a:latin typeface="Times New Roman" pitchFamily="18" charset="0"/>
                <a:cs typeface="Times New Roman" pitchFamily="18" charset="0"/>
              </a:rPr>
              <a:t> </a:t>
            </a:r>
            <a:r>
              <a:rPr lang="ru-RU" sz="2000" b="1" dirty="0" err="1">
                <a:solidFill>
                  <a:schemeClr val="accent1">
                    <a:lumMod val="50000"/>
                  </a:schemeClr>
                </a:solidFill>
                <a:latin typeface="Times New Roman" pitchFamily="18" charset="0"/>
                <a:cs typeface="Times New Roman" pitchFamily="18" charset="0"/>
              </a:rPr>
              <a:t>Вышнегра́дский</a:t>
            </a:r>
            <a:r>
              <a:rPr lang="ru-RU" sz="2000" b="1" dirty="0">
                <a:solidFill>
                  <a:schemeClr val="accent1">
                    <a:lumMod val="50000"/>
                  </a:schemeClr>
                </a:solidFill>
                <a:latin typeface="Times New Roman" pitchFamily="18" charset="0"/>
                <a:cs typeface="Times New Roman" pitchFamily="18" charset="0"/>
              </a:rPr>
              <a:t> </a:t>
            </a:r>
            <a:r>
              <a:rPr lang="ru-RU" sz="2000" dirty="0" smtClean="0">
                <a:solidFill>
                  <a:schemeClr val="accent1">
                    <a:lumMod val="50000"/>
                  </a:schemeClr>
                </a:solidFill>
                <a:latin typeface="Times New Roman" pitchFamily="18" charset="0"/>
                <a:cs typeface="Times New Roman" pitchFamily="18" charset="0"/>
              </a:rPr>
              <a:t>(1831 - 1985,    Санкт-Петербург).   </a:t>
            </a:r>
            <a:r>
              <a:rPr lang="ru-RU" sz="2000" dirty="0">
                <a:solidFill>
                  <a:schemeClr val="accent1">
                    <a:lumMod val="50000"/>
                  </a:schemeClr>
                </a:solidFill>
                <a:latin typeface="Times New Roman" pitchFamily="18" charset="0"/>
                <a:cs typeface="Times New Roman" pitchFamily="18" charset="0"/>
              </a:rPr>
              <a:t>Основоположник </a:t>
            </a:r>
            <a:r>
              <a:rPr lang="ru-RU" sz="2000" dirty="0" smtClean="0">
                <a:solidFill>
                  <a:schemeClr val="accent1">
                    <a:lumMod val="50000"/>
                  </a:schemeClr>
                </a:solidFill>
                <a:latin typeface="Times New Roman" pitchFamily="18" charset="0"/>
                <a:cs typeface="Times New Roman" pitchFamily="18" charset="0"/>
              </a:rPr>
              <a:t>  теории       автоматического </a:t>
            </a:r>
            <a:r>
              <a:rPr lang="ru-RU" sz="2000" dirty="0">
                <a:solidFill>
                  <a:schemeClr val="accent1">
                    <a:lumMod val="50000"/>
                  </a:schemeClr>
                </a:solidFill>
                <a:latin typeface="Times New Roman" pitchFamily="18" charset="0"/>
                <a:cs typeface="Times New Roman" pitchFamily="18" charset="0"/>
              </a:rPr>
              <a:t>регулирования, почётный член </a:t>
            </a:r>
            <a:r>
              <a:rPr lang="ru-RU" sz="2000" dirty="0" smtClean="0">
                <a:solidFill>
                  <a:schemeClr val="accent1">
                    <a:lumMod val="50000"/>
                  </a:schemeClr>
                </a:solidFill>
                <a:latin typeface="Times New Roman" pitchFamily="18" charset="0"/>
                <a:cs typeface="Times New Roman" pitchFamily="18" charset="0"/>
              </a:rPr>
              <a:t>Петербургской   АН (1888),  </a:t>
            </a:r>
            <a:r>
              <a:rPr lang="ru-RU" sz="2000" dirty="0">
                <a:solidFill>
                  <a:schemeClr val="accent1">
                    <a:lumMod val="50000"/>
                  </a:schemeClr>
                </a:solidFill>
                <a:latin typeface="Times New Roman" pitchFamily="18" charset="0"/>
                <a:cs typeface="Times New Roman" pitchFamily="18" charset="0"/>
              </a:rPr>
              <a:t>в </a:t>
            </a:r>
            <a:r>
              <a:rPr lang="ru-RU" sz="2000" dirty="0" smtClean="0">
                <a:solidFill>
                  <a:schemeClr val="accent1">
                    <a:lumMod val="50000"/>
                  </a:schemeClr>
                </a:solidFill>
                <a:latin typeface="Times New Roman" pitchFamily="18" charset="0"/>
                <a:cs typeface="Times New Roman" pitchFamily="18" charset="0"/>
              </a:rPr>
              <a:t>1888—1892</a:t>
            </a:r>
            <a:r>
              <a:rPr lang="ru-RU" sz="2000" b="1" dirty="0" smtClean="0">
                <a:solidFill>
                  <a:schemeClr val="accent1">
                    <a:lumMod val="50000"/>
                  </a:schemeClr>
                </a:solidFill>
                <a:latin typeface="Times New Roman" pitchFamily="18" charset="0"/>
                <a:cs typeface="Times New Roman" pitchFamily="18" charset="0"/>
              </a:rPr>
              <a:t> </a:t>
            </a:r>
            <a:r>
              <a:rPr lang="ru-RU" sz="2000" dirty="0">
                <a:solidFill>
                  <a:schemeClr val="accent1">
                    <a:lumMod val="50000"/>
                  </a:schemeClr>
                </a:solidFill>
                <a:latin typeface="Times New Roman" pitchFamily="18" charset="0"/>
                <a:cs typeface="Times New Roman" pitchFamily="18" charset="0"/>
              </a:rPr>
              <a:t>— министр финансов России.</a:t>
            </a:r>
          </a:p>
        </p:txBody>
      </p:sp>
      <p:pic>
        <p:nvPicPr>
          <p:cNvPr id="5" name="Picture 2" descr="210">
            <a:hlinkClick r:id="rId4" tooltip="210"/>
          </p:cNvPr>
          <p:cNvPicPr>
            <a:picLocks noChangeAspect="1" noChangeArrowheads="1"/>
          </p:cNvPicPr>
          <p:nvPr/>
        </p:nvPicPr>
        <p:blipFill>
          <a:blip r:embed="rId5"/>
          <a:srcRect/>
          <a:stretch>
            <a:fillRect/>
          </a:stretch>
        </p:blipFill>
        <p:spPr bwMode="auto">
          <a:xfrm>
            <a:off x="1014386" y="9115444"/>
            <a:ext cx="2000250" cy="2857501"/>
          </a:xfrm>
          <a:prstGeom prst="rect">
            <a:avLst/>
          </a:prstGeom>
          <a:noFill/>
          <a:ln w="9525">
            <a:noFill/>
            <a:miter lim="800000"/>
            <a:headEnd/>
            <a:tailEnd/>
          </a:ln>
        </p:spPr>
      </p:pic>
      <p:sp>
        <p:nvSpPr>
          <p:cNvPr id="6" name="Содержимое 2"/>
          <p:cNvSpPr txBox="1">
            <a:spLocks/>
          </p:cNvSpPr>
          <p:nvPr/>
        </p:nvSpPr>
        <p:spPr>
          <a:xfrm>
            <a:off x="3514716" y="10515584"/>
            <a:ext cx="5500726" cy="2286016"/>
          </a:xfrm>
          <a:prstGeom prst="rect">
            <a:avLst/>
          </a:prstGeom>
          <a:noFill/>
        </p:spPr>
        <p:txBody>
          <a:bodyPr vert="horz" lIns="128001" tIns="64001" rIns="128001" bIns="64001" rtlCol="0">
            <a:noAutofit/>
          </a:bodyPr>
          <a:lstStyle/>
          <a:p>
            <a:pPr indent="-359957" algn="just" defTabSz="1280006">
              <a:spcBef>
                <a:spcPct val="20000"/>
              </a:spcBef>
              <a:defRPr/>
            </a:pPr>
            <a:r>
              <a:rPr lang="ru-RU" sz="2000" b="1" dirty="0">
                <a:solidFill>
                  <a:schemeClr val="accent1">
                    <a:lumMod val="50000"/>
                  </a:schemeClr>
                </a:solidFill>
                <a:latin typeface="Times New Roman" pitchFamily="18" charset="0"/>
                <a:cs typeface="Times New Roman" pitchFamily="18" charset="0"/>
              </a:rPr>
              <a:t>Марк </a:t>
            </a:r>
            <a:r>
              <a:rPr lang="ru-RU" sz="2000" b="1" dirty="0" err="1">
                <a:solidFill>
                  <a:schemeClr val="accent1">
                    <a:lumMod val="50000"/>
                  </a:schemeClr>
                </a:solidFill>
                <a:latin typeface="Times New Roman" pitchFamily="18" charset="0"/>
                <a:cs typeface="Times New Roman" pitchFamily="18" charset="0"/>
              </a:rPr>
              <a:t>Аро́нович</a:t>
            </a:r>
            <a:r>
              <a:rPr lang="ru-RU" sz="2000" b="1" dirty="0">
                <a:solidFill>
                  <a:schemeClr val="accent1">
                    <a:lumMod val="50000"/>
                  </a:schemeClr>
                </a:solidFill>
                <a:latin typeface="Times New Roman" pitchFamily="18" charset="0"/>
                <a:cs typeface="Times New Roman" pitchFamily="18" charset="0"/>
              </a:rPr>
              <a:t> </a:t>
            </a:r>
            <a:r>
              <a:rPr lang="ru-RU" sz="2000" b="1" dirty="0" err="1">
                <a:solidFill>
                  <a:schemeClr val="accent1">
                    <a:lumMod val="50000"/>
                  </a:schemeClr>
                </a:solidFill>
                <a:latin typeface="Times New Roman" pitchFamily="18" charset="0"/>
                <a:cs typeface="Times New Roman" pitchFamily="18" charset="0"/>
              </a:rPr>
              <a:t>Айзерма́н</a:t>
            </a:r>
            <a:r>
              <a:rPr lang="ru-RU" sz="2000" dirty="0">
                <a:solidFill>
                  <a:schemeClr val="accent1">
                    <a:lumMod val="50000"/>
                  </a:schemeClr>
                </a:solidFill>
                <a:latin typeface="Times New Roman" pitchFamily="18" charset="0"/>
                <a:cs typeface="Times New Roman" pitchFamily="18" charset="0"/>
              </a:rPr>
              <a:t> </a:t>
            </a:r>
            <a:r>
              <a:rPr lang="ru-RU" sz="2000" dirty="0" smtClean="0">
                <a:solidFill>
                  <a:schemeClr val="accent1">
                    <a:lumMod val="50000"/>
                  </a:schemeClr>
                </a:solidFill>
                <a:latin typeface="Times New Roman" pitchFamily="18" charset="0"/>
                <a:cs typeface="Times New Roman" pitchFamily="18" charset="0"/>
              </a:rPr>
              <a:t>(1913 </a:t>
            </a:r>
            <a:r>
              <a:rPr lang="ru-RU" sz="2000" dirty="0">
                <a:solidFill>
                  <a:schemeClr val="accent1">
                    <a:lumMod val="50000"/>
                  </a:schemeClr>
                </a:solidFill>
                <a:latin typeface="Times New Roman" pitchFamily="18" charset="0"/>
                <a:cs typeface="Times New Roman" pitchFamily="18" charset="0"/>
              </a:rPr>
              <a:t>— </a:t>
            </a:r>
            <a:r>
              <a:rPr lang="ru-RU" sz="2000" dirty="0" smtClean="0">
                <a:solidFill>
                  <a:schemeClr val="accent1">
                    <a:lumMod val="50000"/>
                  </a:schemeClr>
                </a:solidFill>
                <a:latin typeface="Times New Roman" pitchFamily="18" charset="0"/>
                <a:cs typeface="Times New Roman" pitchFamily="18" charset="0"/>
              </a:rPr>
              <a:t>1992,) </a:t>
            </a:r>
            <a:r>
              <a:rPr lang="ru-RU" sz="2000" dirty="0">
                <a:solidFill>
                  <a:schemeClr val="accent1">
                    <a:lumMod val="50000"/>
                  </a:schemeClr>
                </a:solidFill>
                <a:latin typeface="Times New Roman" pitchFamily="18" charset="0"/>
                <a:cs typeface="Times New Roman" pitchFamily="18" charset="0"/>
              </a:rPr>
              <a:t>— советский ученый в области </a:t>
            </a:r>
            <a:r>
              <a:rPr lang="ru-RU" sz="2000" dirty="0" smtClean="0">
                <a:solidFill>
                  <a:schemeClr val="accent1">
                    <a:lumMod val="50000"/>
                  </a:schemeClr>
                </a:solidFill>
                <a:latin typeface="Times New Roman" pitchFamily="18" charset="0"/>
                <a:cs typeface="Times New Roman" pitchFamily="18" charset="0"/>
              </a:rPr>
              <a:t>теории  управления, лауреат Ленинской премии </a:t>
            </a:r>
            <a:r>
              <a:rPr lang="ru-RU" sz="2000" dirty="0">
                <a:solidFill>
                  <a:schemeClr val="accent1">
                    <a:lumMod val="50000"/>
                  </a:schemeClr>
                </a:solidFill>
                <a:latin typeface="Times New Roman" pitchFamily="18" charset="0"/>
                <a:cs typeface="Times New Roman" pitchFamily="18" charset="0"/>
              </a:rPr>
              <a:t>за создание универсальной системы элементов промышленной </a:t>
            </a:r>
            <a:r>
              <a:rPr lang="ru-RU" sz="2000" dirty="0" smtClean="0">
                <a:solidFill>
                  <a:schemeClr val="accent1">
                    <a:lumMod val="50000"/>
                  </a:schemeClr>
                </a:solidFill>
                <a:latin typeface="Times New Roman" pitchFamily="18" charset="0"/>
                <a:cs typeface="Times New Roman" pitchFamily="18" charset="0"/>
              </a:rPr>
              <a:t>пневмоавтоматики. </a:t>
            </a:r>
            <a:endParaRPr lang="ru-RU" sz="2000" dirty="0">
              <a:solidFill>
                <a:schemeClr val="accent1">
                  <a:lumMod val="50000"/>
                </a:schemeClr>
              </a:solidFill>
              <a:latin typeface="Times New Roman" pitchFamily="18" charset="0"/>
              <a:cs typeface="Times New Roman" pitchFamily="18" charset="0"/>
            </a:endParaRPr>
          </a:p>
          <a:p>
            <a:pPr marL="480003" indent="-480003" defTabSz="1280006">
              <a:spcBef>
                <a:spcPct val="20000"/>
              </a:spcBef>
              <a:buFont typeface="Arial" pitchFamily="34" charset="0"/>
              <a:buChar char="•"/>
              <a:defRPr/>
            </a:pPr>
            <a:endParaRPr lang="ru-RU" sz="2000" dirty="0">
              <a:solidFill>
                <a:schemeClr val="accent1">
                  <a:lumMod val="50000"/>
                </a:schemeClr>
              </a:solidFill>
              <a:latin typeface="Courier New" pitchFamily="49" charset="0"/>
              <a:cs typeface="Courier New" pitchFamily="49" charset="0"/>
            </a:endParaRPr>
          </a:p>
        </p:txBody>
      </p:sp>
      <p:sp>
        <p:nvSpPr>
          <p:cNvPr id="7" name="Rectangle 1"/>
          <p:cNvSpPr>
            <a:spLocks noChangeArrowheads="1"/>
          </p:cNvSpPr>
          <p:nvPr/>
        </p:nvSpPr>
        <p:spPr bwMode="auto">
          <a:xfrm>
            <a:off x="3586154" y="3829032"/>
            <a:ext cx="5629348" cy="6294025"/>
          </a:xfrm>
          <a:prstGeom prst="rect">
            <a:avLst/>
          </a:prstGeom>
          <a:noFill/>
          <a:ln w="9525">
            <a:noFill/>
            <a:miter lim="800000"/>
            <a:headEnd/>
            <a:tailEnd/>
          </a:ln>
          <a:effectLst/>
        </p:spPr>
        <p:txBody>
          <a:bodyPr vert="horz" wrap="square" lIns="91428" tIns="45714" rIns="91428" bIns="0" numCol="1" anchor="ctr" anchorCtr="0" compatLnSpc="1">
            <a:prstTxWarp prst="textNoShape">
              <a:avLst/>
            </a:prstTxWarp>
            <a:spAutoFit/>
          </a:bodyPr>
          <a:lstStyle/>
          <a:p>
            <a:pPr defTabSz="914290" fontAlgn="base">
              <a:spcBef>
                <a:spcPct val="0"/>
              </a:spcBef>
              <a:spcAft>
                <a:spcPct val="0"/>
              </a:spcAft>
            </a:pPr>
            <a:r>
              <a:rPr lang="ru-RU" sz="1300" dirty="0">
                <a:solidFill>
                  <a:schemeClr val="tx2">
                    <a:lumMod val="75000"/>
                  </a:schemeClr>
                </a:solidFill>
                <a:latin typeface="Constantia" pitchFamily="18" charset="0"/>
                <a:ea typeface="Times New Roman" pitchFamily="18" charset="0"/>
              </a:rPr>
              <a:t> </a:t>
            </a:r>
            <a:endParaRPr lang="ru-RU" sz="1500" dirty="0">
              <a:solidFill>
                <a:schemeClr val="tx2">
                  <a:lumMod val="75000"/>
                </a:schemeClr>
              </a:solidFill>
              <a:latin typeface="Constantia" pitchFamily="18" charset="0"/>
              <a:ea typeface="Times New Roman" pitchFamily="18" charset="0"/>
            </a:endParaRPr>
          </a:p>
          <a:p>
            <a:pPr algn="just" defTabSz="914290" eaLnBrk="0" fontAlgn="base" hangingPunct="0">
              <a:spcBef>
                <a:spcPct val="0"/>
              </a:spcBef>
              <a:spcAft>
                <a:spcPct val="0"/>
              </a:spcAft>
            </a:pPr>
            <a:r>
              <a:rPr lang="ru-RU" sz="1800" dirty="0" smtClean="0">
                <a:latin typeface="Constantia" pitchFamily="18" charset="0"/>
              </a:rPr>
              <a:t> </a:t>
            </a:r>
            <a:r>
              <a:rPr lang="ru-RU" sz="2000" spc="100" dirty="0" smtClean="0">
                <a:solidFill>
                  <a:schemeClr val="accent1">
                    <a:lumMod val="50000"/>
                  </a:schemeClr>
                </a:solidFill>
                <a:latin typeface="Times New Roman" pitchFamily="18" charset="0"/>
                <a:cs typeface="Times New Roman" pitchFamily="18" charset="0"/>
              </a:rPr>
              <a:t>Д.С.Чижов,</a:t>
            </a:r>
            <a:r>
              <a:rPr lang="en-US" sz="2000" spc="100" dirty="0" smtClean="0">
                <a:solidFill>
                  <a:schemeClr val="accent1">
                    <a:lumMod val="50000"/>
                  </a:schemeClr>
                </a:solidFill>
                <a:latin typeface="Times New Roman" pitchFamily="18" charset="0"/>
                <a:cs typeface="Times New Roman" pitchFamily="18" charset="0"/>
              </a:rPr>
              <a:t>(</a:t>
            </a:r>
            <a:r>
              <a:rPr lang="ru-RU" sz="2000" spc="100" dirty="0" smtClean="0">
                <a:solidFill>
                  <a:schemeClr val="accent1">
                    <a:lumMod val="50000"/>
                  </a:schemeClr>
                </a:solidFill>
                <a:latin typeface="Times New Roman" pitchFamily="18" charset="0"/>
                <a:cs typeface="Times New Roman" pitchFamily="18" charset="0"/>
              </a:rPr>
              <a:t>1823 г.), Д.К.Максвелл  (1866), </a:t>
            </a:r>
            <a:endParaRPr lang="en-US" sz="2000" spc="100" dirty="0" smtClean="0">
              <a:solidFill>
                <a:schemeClr val="accent1">
                  <a:lumMod val="50000"/>
                </a:schemeClr>
              </a:solidFill>
              <a:latin typeface="Times New Roman" pitchFamily="18" charset="0"/>
              <a:cs typeface="Times New Roman" pitchFamily="18" charset="0"/>
            </a:endParaRPr>
          </a:p>
          <a:p>
            <a:pPr algn="just" defTabSz="914290" eaLnBrk="0" fontAlgn="base" hangingPunct="0">
              <a:spcBef>
                <a:spcPct val="0"/>
              </a:spcBef>
              <a:spcAft>
                <a:spcPct val="0"/>
              </a:spcAft>
            </a:pPr>
            <a:r>
              <a:rPr lang="ru-RU" sz="2000" spc="100" dirty="0" err="1" smtClean="0">
                <a:solidFill>
                  <a:schemeClr val="accent1">
                    <a:lumMod val="50000"/>
                  </a:schemeClr>
                </a:solidFill>
                <a:latin typeface="Times New Roman" pitchFamily="18" charset="0"/>
                <a:cs typeface="Times New Roman" pitchFamily="18" charset="0"/>
              </a:rPr>
              <a:t>И.А.Вышнеградский</a:t>
            </a:r>
            <a:r>
              <a:rPr lang="ru-RU" sz="2000" spc="100" dirty="0" smtClean="0">
                <a:solidFill>
                  <a:schemeClr val="accent1">
                    <a:lumMod val="50000"/>
                  </a:schemeClr>
                </a:solidFill>
                <a:latin typeface="Times New Roman" pitchFamily="18" charset="0"/>
                <a:cs typeface="Times New Roman" pitchFamily="18" charset="0"/>
              </a:rPr>
              <a:t>  (1876), </a:t>
            </a:r>
            <a:r>
              <a:rPr lang="ru-RU" sz="2000" spc="100" dirty="0" smtClean="0">
                <a:solidFill>
                  <a:schemeClr val="accent1">
                    <a:lumMod val="50000"/>
                  </a:schemeClr>
                </a:solidFill>
                <a:latin typeface="Times New Roman" pitchFamily="18" charset="0"/>
                <a:ea typeface="Times New Roman" pitchFamily="18" charset="0"/>
                <a:cs typeface="Times New Roman" pitchFamily="18" charset="0"/>
              </a:rPr>
              <a:t>Н.Е.Жуковский</a:t>
            </a:r>
            <a:r>
              <a:rPr lang="ru-RU" sz="2000" spc="100" dirty="0" smtClean="0">
                <a:solidFill>
                  <a:schemeClr val="accent1">
                    <a:lumMod val="50000"/>
                  </a:schemeClr>
                </a:solidFill>
                <a:latin typeface="Times New Roman" pitchFamily="18" charset="0"/>
                <a:cs typeface="Times New Roman" pitchFamily="18" charset="0"/>
              </a:rPr>
              <a:t> </a:t>
            </a:r>
            <a:r>
              <a:rPr lang="ru-RU" sz="2000" spc="100" dirty="0" smtClean="0">
                <a:solidFill>
                  <a:schemeClr val="accent1">
                    <a:lumMod val="50000"/>
                  </a:schemeClr>
                </a:solidFill>
                <a:latin typeface="Times New Roman" pitchFamily="18" charset="0"/>
                <a:ea typeface="Times New Roman" pitchFamily="18" charset="0"/>
                <a:cs typeface="Times New Roman" pitchFamily="18" charset="0"/>
              </a:rPr>
              <a:t>(1909) </a:t>
            </a:r>
            <a:r>
              <a:rPr lang="ru-RU" sz="2000" spc="100" dirty="0" smtClean="0">
                <a:solidFill>
                  <a:schemeClr val="accent1">
                    <a:lumMod val="50000"/>
                  </a:schemeClr>
                </a:solidFill>
                <a:latin typeface="Times New Roman" pitchFamily="18" charset="0"/>
                <a:cs typeface="Times New Roman" pitchFamily="18" charset="0"/>
              </a:rPr>
              <a:t>–  теория первых систем регуляторов.</a:t>
            </a:r>
          </a:p>
          <a:p>
            <a:pPr algn="just" defTabSz="914290" eaLnBrk="0" fontAlgn="base" hangingPunct="0">
              <a:spcBef>
                <a:spcPct val="0"/>
              </a:spcBef>
              <a:spcAft>
                <a:spcPct val="0"/>
              </a:spcAft>
            </a:pPr>
            <a:r>
              <a:rPr lang="ru-RU" sz="2000" spc="100" dirty="0" smtClean="0">
                <a:solidFill>
                  <a:schemeClr val="accent1">
                    <a:lumMod val="50000"/>
                  </a:schemeClr>
                </a:solidFill>
                <a:latin typeface="Times New Roman" pitchFamily="18" charset="0"/>
                <a:ea typeface="Times New Roman" pitchFamily="18" charset="0"/>
                <a:cs typeface="Times New Roman" pitchFamily="18" charset="0"/>
              </a:rPr>
              <a:t>Х.Найквист </a:t>
            </a:r>
            <a:r>
              <a:rPr lang="ru-RU" sz="2000" spc="100" dirty="0">
                <a:solidFill>
                  <a:schemeClr val="accent1">
                    <a:lumMod val="50000"/>
                  </a:schemeClr>
                </a:solidFill>
                <a:latin typeface="Times New Roman" pitchFamily="18" charset="0"/>
                <a:ea typeface="Times New Roman" pitchFamily="18" charset="0"/>
                <a:cs typeface="Times New Roman" pitchFamily="18" charset="0"/>
              </a:rPr>
              <a:t>(1932</a:t>
            </a:r>
            <a:r>
              <a:rPr lang="ru-RU" sz="2000" spc="100" dirty="0" smtClean="0">
                <a:solidFill>
                  <a:schemeClr val="accent1">
                    <a:lumMod val="50000"/>
                  </a:schemeClr>
                </a:solidFill>
                <a:latin typeface="Times New Roman" pitchFamily="18" charset="0"/>
                <a:ea typeface="Times New Roman" pitchFamily="18" charset="0"/>
                <a:cs typeface="Times New Roman" pitchFamily="18" charset="0"/>
              </a:rPr>
              <a:t>) - </a:t>
            </a:r>
            <a:r>
              <a:rPr lang="ru-RU" sz="2000" spc="100" dirty="0">
                <a:solidFill>
                  <a:schemeClr val="accent1">
                    <a:lumMod val="50000"/>
                  </a:schemeClr>
                </a:solidFill>
                <a:latin typeface="Times New Roman" pitchFamily="18" charset="0"/>
                <a:ea typeface="Times New Roman" pitchFamily="18" charset="0"/>
                <a:cs typeface="Times New Roman" pitchFamily="18" charset="0"/>
              </a:rPr>
              <a:t>критерий устойчивости радиотехнических </a:t>
            </a:r>
            <a:r>
              <a:rPr lang="ru-RU" sz="2000" spc="100" dirty="0" smtClean="0">
                <a:solidFill>
                  <a:schemeClr val="accent1">
                    <a:lumMod val="50000"/>
                  </a:schemeClr>
                </a:solidFill>
                <a:latin typeface="Times New Roman" pitchFamily="18" charset="0"/>
                <a:ea typeface="Times New Roman" pitchFamily="18" charset="0"/>
                <a:cs typeface="Times New Roman" pitchFamily="18" charset="0"/>
              </a:rPr>
              <a:t> усилителей  с   обратной связью</a:t>
            </a:r>
            <a:r>
              <a:rPr lang="en-US" sz="2000" spc="100" dirty="0" smtClean="0">
                <a:solidFill>
                  <a:schemeClr val="accent1">
                    <a:lumMod val="50000"/>
                  </a:schemeClr>
                </a:solidFill>
                <a:latin typeface="Times New Roman" pitchFamily="18" charset="0"/>
                <a:ea typeface="Times New Roman" pitchFamily="18" charset="0"/>
                <a:cs typeface="Times New Roman" pitchFamily="18" charset="0"/>
              </a:rPr>
              <a:t>;</a:t>
            </a:r>
            <a:r>
              <a:rPr lang="ru-RU" sz="2000" spc="100" dirty="0" smtClean="0">
                <a:solidFill>
                  <a:schemeClr val="accent1">
                    <a:lumMod val="50000"/>
                  </a:schemeClr>
                </a:solidFill>
                <a:latin typeface="Times New Roman" pitchFamily="18" charset="0"/>
                <a:ea typeface="Times New Roman" pitchFamily="18" charset="0"/>
                <a:cs typeface="Times New Roman" pitchFamily="18" charset="0"/>
              </a:rPr>
              <a:t> </a:t>
            </a:r>
            <a:endParaRPr lang="ru-RU" sz="2000" spc="100" dirty="0">
              <a:solidFill>
                <a:schemeClr val="accent1">
                  <a:lumMod val="50000"/>
                </a:schemeClr>
              </a:solidFill>
              <a:latin typeface="Times New Roman" pitchFamily="18" charset="0"/>
              <a:ea typeface="Times New Roman" pitchFamily="18" charset="0"/>
              <a:cs typeface="Times New Roman" pitchFamily="18" charset="0"/>
            </a:endParaRPr>
          </a:p>
          <a:p>
            <a:pPr algn="just" defTabSz="914290" eaLnBrk="0" fontAlgn="base" hangingPunct="0">
              <a:spcBef>
                <a:spcPct val="0"/>
              </a:spcBef>
              <a:spcAft>
                <a:spcPct val="0"/>
              </a:spcAft>
            </a:pPr>
            <a:r>
              <a:rPr lang="ru-RU" sz="2000" spc="100" dirty="0">
                <a:solidFill>
                  <a:schemeClr val="accent1">
                    <a:lumMod val="50000"/>
                  </a:schemeClr>
                </a:solidFill>
                <a:latin typeface="Times New Roman" pitchFamily="18" charset="0"/>
                <a:ea typeface="Times New Roman" pitchFamily="18" charset="0"/>
                <a:cs typeface="Times New Roman" pitchFamily="18" charset="0"/>
              </a:rPr>
              <a:t>А.В.Михайлов </a:t>
            </a:r>
            <a:r>
              <a:rPr lang="ru-RU" sz="2000" spc="100" dirty="0" smtClean="0">
                <a:solidFill>
                  <a:schemeClr val="accent1">
                    <a:lumMod val="50000"/>
                  </a:schemeClr>
                </a:solidFill>
                <a:latin typeface="Times New Roman" pitchFamily="18" charset="0"/>
                <a:ea typeface="Times New Roman" pitchFamily="18" charset="0"/>
                <a:cs typeface="Times New Roman" pitchFamily="18" charset="0"/>
              </a:rPr>
              <a:t> - гармонический  метод   в </a:t>
            </a:r>
            <a:r>
              <a:rPr lang="ru-RU" sz="2000" spc="100" dirty="0">
                <a:solidFill>
                  <a:schemeClr val="accent1">
                    <a:lumMod val="50000"/>
                  </a:schemeClr>
                </a:solidFill>
                <a:latin typeface="Times New Roman" pitchFamily="18" charset="0"/>
                <a:ea typeface="Times New Roman" pitchFamily="18" charset="0"/>
                <a:cs typeface="Times New Roman" pitchFamily="18" charset="0"/>
              </a:rPr>
              <a:t>теории </a:t>
            </a:r>
            <a:r>
              <a:rPr lang="ru-RU" sz="2000" spc="100" dirty="0" smtClean="0">
                <a:solidFill>
                  <a:schemeClr val="accent1">
                    <a:lumMod val="50000"/>
                  </a:schemeClr>
                </a:solidFill>
                <a:latin typeface="Times New Roman" pitchFamily="18" charset="0"/>
                <a:ea typeface="Times New Roman" pitchFamily="18" charset="0"/>
                <a:cs typeface="Times New Roman" pitchFamily="18" charset="0"/>
              </a:rPr>
              <a:t>регулирования  </a:t>
            </a:r>
            <a:r>
              <a:rPr lang="ru-RU" sz="2000" spc="100" dirty="0">
                <a:solidFill>
                  <a:schemeClr val="accent1">
                    <a:lumMod val="50000"/>
                  </a:schemeClr>
                </a:solidFill>
                <a:latin typeface="Times New Roman" pitchFamily="18" charset="0"/>
                <a:ea typeface="Times New Roman" pitchFamily="18" charset="0"/>
                <a:cs typeface="Times New Roman" pitchFamily="18" charset="0"/>
              </a:rPr>
              <a:t>(1938</a:t>
            </a:r>
            <a:r>
              <a:rPr lang="ru-RU" sz="2000" spc="100" dirty="0" smtClean="0">
                <a:solidFill>
                  <a:schemeClr val="accent1">
                    <a:lumMod val="50000"/>
                  </a:schemeClr>
                </a:solidFill>
                <a:latin typeface="Times New Roman" pitchFamily="18" charset="0"/>
                <a:ea typeface="Times New Roman" pitchFamily="18" charset="0"/>
                <a:cs typeface="Times New Roman" pitchFamily="18" charset="0"/>
              </a:rPr>
              <a:t>)</a:t>
            </a:r>
            <a:r>
              <a:rPr lang="en-US" sz="2000" spc="100" dirty="0" smtClean="0">
                <a:solidFill>
                  <a:schemeClr val="accent1">
                    <a:lumMod val="50000"/>
                  </a:schemeClr>
                </a:solidFill>
                <a:latin typeface="Times New Roman" pitchFamily="18" charset="0"/>
                <a:ea typeface="Times New Roman" pitchFamily="18" charset="0"/>
                <a:cs typeface="Times New Roman" pitchFamily="18" charset="0"/>
              </a:rPr>
              <a:t>;</a:t>
            </a:r>
            <a:r>
              <a:rPr lang="ru-RU" sz="2000" spc="100" dirty="0" smtClean="0">
                <a:solidFill>
                  <a:schemeClr val="accent1">
                    <a:lumMod val="50000"/>
                  </a:schemeClr>
                </a:solidFill>
                <a:latin typeface="Times New Roman" pitchFamily="18" charset="0"/>
                <a:ea typeface="Times New Roman" pitchFamily="18" charset="0"/>
                <a:cs typeface="Times New Roman" pitchFamily="18" charset="0"/>
              </a:rPr>
              <a:t> </a:t>
            </a:r>
            <a:endParaRPr lang="ru-RU" sz="2000" spc="100" dirty="0">
              <a:solidFill>
                <a:schemeClr val="accent1">
                  <a:lumMod val="50000"/>
                </a:schemeClr>
              </a:solidFill>
              <a:latin typeface="Times New Roman" pitchFamily="18" charset="0"/>
              <a:ea typeface="Times New Roman" pitchFamily="18" charset="0"/>
              <a:cs typeface="Times New Roman" pitchFamily="18" charset="0"/>
            </a:endParaRPr>
          </a:p>
          <a:p>
            <a:pPr algn="just" defTabSz="914290" eaLnBrk="0" fontAlgn="base" hangingPunct="0">
              <a:spcBef>
                <a:spcPct val="0"/>
              </a:spcBef>
              <a:spcAft>
                <a:spcPct val="0"/>
              </a:spcAft>
            </a:pPr>
            <a:r>
              <a:rPr lang="ru-RU" sz="2000" spc="100" dirty="0">
                <a:solidFill>
                  <a:schemeClr val="accent1">
                    <a:lumMod val="50000"/>
                  </a:schemeClr>
                </a:solidFill>
                <a:latin typeface="Times New Roman" pitchFamily="18" charset="0"/>
                <a:ea typeface="Times New Roman" pitchFamily="18" charset="0"/>
                <a:cs typeface="Times New Roman" pitchFamily="18" charset="0"/>
              </a:rPr>
              <a:t> </a:t>
            </a:r>
            <a:r>
              <a:rPr lang="ru-RU" sz="2000" spc="100" dirty="0" smtClean="0">
                <a:solidFill>
                  <a:schemeClr val="accent1">
                    <a:lumMod val="50000"/>
                  </a:schemeClr>
                </a:solidFill>
                <a:latin typeface="Times New Roman" pitchFamily="18" charset="0"/>
                <a:ea typeface="Times New Roman" pitchFamily="18" charset="0"/>
                <a:cs typeface="Times New Roman" pitchFamily="18" charset="0"/>
              </a:rPr>
              <a:t>Г.Боде</a:t>
            </a:r>
            <a:r>
              <a:rPr lang="ru-RU" sz="2000" spc="100" dirty="0">
                <a:solidFill>
                  <a:schemeClr val="accent1">
                    <a:lumMod val="50000"/>
                  </a:schemeClr>
                </a:solidFill>
                <a:latin typeface="Times New Roman" pitchFamily="18" charset="0"/>
                <a:ea typeface="Times New Roman" pitchFamily="18" charset="0"/>
                <a:cs typeface="Times New Roman" pitchFamily="18" charset="0"/>
              </a:rPr>
              <a:t>. и Л.Мак Кол - логарифмические частотные </a:t>
            </a:r>
            <a:r>
              <a:rPr lang="ru-RU" sz="2000" spc="100" dirty="0" smtClean="0">
                <a:solidFill>
                  <a:schemeClr val="accent1">
                    <a:lumMod val="50000"/>
                  </a:schemeClr>
                </a:solidFill>
                <a:latin typeface="Times New Roman" pitchFamily="18" charset="0"/>
                <a:ea typeface="Times New Roman" pitchFamily="18" charset="0"/>
                <a:cs typeface="Times New Roman" pitchFamily="18" charset="0"/>
              </a:rPr>
              <a:t>характеристики  систем управления</a:t>
            </a:r>
            <a:r>
              <a:rPr lang="en-US" sz="2000" spc="100" dirty="0" smtClean="0">
                <a:solidFill>
                  <a:schemeClr val="accent1">
                    <a:lumMod val="50000"/>
                  </a:schemeClr>
                </a:solidFill>
                <a:latin typeface="Times New Roman" pitchFamily="18" charset="0"/>
                <a:ea typeface="Times New Roman" pitchFamily="18" charset="0"/>
                <a:cs typeface="Times New Roman" pitchFamily="18" charset="0"/>
              </a:rPr>
              <a:t>;</a:t>
            </a:r>
            <a:r>
              <a:rPr lang="ru-RU" sz="2000" spc="100" dirty="0" smtClean="0">
                <a:solidFill>
                  <a:schemeClr val="accent1">
                    <a:lumMod val="50000"/>
                  </a:schemeClr>
                </a:solidFill>
                <a:latin typeface="Times New Roman" pitchFamily="18" charset="0"/>
                <a:ea typeface="Times New Roman" pitchFamily="18" charset="0"/>
                <a:cs typeface="Times New Roman" pitchFamily="18" charset="0"/>
              </a:rPr>
              <a:t> </a:t>
            </a:r>
            <a:r>
              <a:rPr lang="ru-RU" sz="2000" spc="100" dirty="0">
                <a:solidFill>
                  <a:schemeClr val="accent1">
                    <a:lumMod val="50000"/>
                  </a:schemeClr>
                </a:solidFill>
                <a:latin typeface="Times New Roman" pitchFamily="18" charset="0"/>
                <a:ea typeface="Times New Roman" pitchFamily="18" charset="0"/>
                <a:cs typeface="Times New Roman" pitchFamily="18" charset="0"/>
              </a:rPr>
              <a:t>Г.Браун, А.Холл, </a:t>
            </a:r>
            <a:r>
              <a:rPr lang="ru-RU" sz="2000" spc="100" dirty="0" err="1">
                <a:solidFill>
                  <a:schemeClr val="accent1">
                    <a:lumMod val="50000"/>
                  </a:schemeClr>
                </a:solidFill>
                <a:latin typeface="Times New Roman" pitchFamily="18" charset="0"/>
                <a:ea typeface="Times New Roman" pitchFamily="18" charset="0"/>
                <a:cs typeface="Times New Roman" pitchFamily="18" charset="0"/>
              </a:rPr>
              <a:t>Д.Кемпбелл</a:t>
            </a:r>
            <a:r>
              <a:rPr lang="ru-RU" sz="2000" spc="100" dirty="0">
                <a:solidFill>
                  <a:schemeClr val="accent1">
                    <a:lumMod val="50000"/>
                  </a:schemeClr>
                </a:solidFill>
                <a:latin typeface="Times New Roman" pitchFamily="18" charset="0"/>
                <a:ea typeface="Times New Roman" pitchFamily="18" charset="0"/>
                <a:cs typeface="Times New Roman" pitchFamily="18" charset="0"/>
              </a:rPr>
              <a:t>, </a:t>
            </a:r>
            <a:r>
              <a:rPr lang="ru-RU" sz="2000" spc="100" dirty="0" err="1">
                <a:solidFill>
                  <a:schemeClr val="accent1">
                    <a:lumMod val="50000"/>
                  </a:schemeClr>
                </a:solidFill>
                <a:latin typeface="Times New Roman" pitchFamily="18" charset="0"/>
                <a:ea typeface="Times New Roman" pitchFamily="18" charset="0"/>
                <a:cs typeface="Times New Roman" pitchFamily="18" charset="0"/>
              </a:rPr>
              <a:t>Г.Честнат</a:t>
            </a:r>
            <a:r>
              <a:rPr lang="ru-RU" sz="2000" spc="100" dirty="0">
                <a:solidFill>
                  <a:schemeClr val="accent1">
                    <a:lumMod val="50000"/>
                  </a:schemeClr>
                </a:solidFill>
                <a:latin typeface="Times New Roman" pitchFamily="18" charset="0"/>
                <a:ea typeface="Times New Roman" pitchFamily="18" charset="0"/>
                <a:cs typeface="Times New Roman" pitchFamily="18" charset="0"/>
              </a:rPr>
              <a:t>, А.В.Михайлов, В.В.Солодовников и др. - частотные методы синтеза и расчёта </a:t>
            </a:r>
            <a:r>
              <a:rPr lang="ru-RU" sz="2000" spc="100" dirty="0" smtClean="0">
                <a:solidFill>
                  <a:schemeClr val="accent1">
                    <a:lumMod val="50000"/>
                  </a:schemeClr>
                </a:solidFill>
                <a:latin typeface="Times New Roman" pitchFamily="18" charset="0"/>
                <a:ea typeface="Times New Roman" pitchFamily="18" charset="0"/>
                <a:cs typeface="Times New Roman" pitchFamily="18" charset="0"/>
              </a:rPr>
              <a:t>систем</a:t>
            </a:r>
            <a:r>
              <a:rPr lang="en-US" sz="2000" spc="100" dirty="0" smtClean="0">
                <a:solidFill>
                  <a:schemeClr val="accent1">
                    <a:lumMod val="50000"/>
                  </a:schemeClr>
                </a:solidFill>
                <a:latin typeface="Times New Roman" pitchFamily="18" charset="0"/>
                <a:ea typeface="Times New Roman" pitchFamily="18" charset="0"/>
                <a:cs typeface="Times New Roman" pitchFamily="18" charset="0"/>
              </a:rPr>
              <a:t> </a:t>
            </a:r>
            <a:r>
              <a:rPr lang="ru-RU" sz="2000" spc="100" dirty="0" smtClean="0">
                <a:solidFill>
                  <a:schemeClr val="accent1">
                    <a:lumMod val="50000"/>
                  </a:schemeClr>
                </a:solidFill>
                <a:latin typeface="Times New Roman" pitchFamily="18" charset="0"/>
                <a:ea typeface="Times New Roman" pitchFamily="18" charset="0"/>
                <a:cs typeface="Times New Roman" pitchFamily="18" charset="0"/>
              </a:rPr>
              <a:t> управления</a:t>
            </a:r>
            <a:r>
              <a:rPr lang="en-US" sz="2000" spc="100" dirty="0" smtClean="0">
                <a:solidFill>
                  <a:schemeClr val="accent1">
                    <a:lumMod val="50000"/>
                  </a:schemeClr>
                </a:solidFill>
                <a:latin typeface="Times New Roman" pitchFamily="18" charset="0"/>
                <a:ea typeface="Times New Roman" pitchFamily="18" charset="0"/>
                <a:cs typeface="Times New Roman" pitchFamily="18" charset="0"/>
              </a:rPr>
              <a:t>;</a:t>
            </a:r>
            <a:r>
              <a:rPr lang="ru-RU" sz="2000" spc="100" dirty="0" smtClean="0">
                <a:solidFill>
                  <a:schemeClr val="accent1">
                    <a:lumMod val="50000"/>
                  </a:schemeClr>
                </a:solidFill>
                <a:latin typeface="Times New Roman" pitchFamily="18" charset="0"/>
                <a:ea typeface="Times New Roman" pitchFamily="18" charset="0"/>
                <a:cs typeface="Times New Roman" pitchFamily="18" charset="0"/>
              </a:rPr>
              <a:t>  </a:t>
            </a:r>
            <a:endParaRPr lang="ru-RU" sz="2000" b="1" spc="100" dirty="0">
              <a:solidFill>
                <a:schemeClr val="accent1">
                  <a:lumMod val="50000"/>
                </a:schemeClr>
              </a:solidFill>
              <a:latin typeface="Times New Roman" pitchFamily="18" charset="0"/>
              <a:cs typeface="Times New Roman" pitchFamily="18" charset="0"/>
            </a:endParaRPr>
          </a:p>
          <a:p>
            <a:pPr algn="just"/>
            <a:r>
              <a:rPr lang="ru-RU" sz="2000" spc="100" dirty="0" smtClean="0">
                <a:solidFill>
                  <a:schemeClr val="accent1">
                    <a:lumMod val="50000"/>
                  </a:schemeClr>
                </a:solidFill>
                <a:latin typeface="Times New Roman" pitchFamily="18" charset="0"/>
                <a:cs typeface="Times New Roman" pitchFamily="18" charset="0"/>
              </a:rPr>
              <a:t>А.М.Ляпунов </a:t>
            </a:r>
            <a:r>
              <a:rPr lang="ru-RU" sz="2000" spc="100" dirty="0">
                <a:solidFill>
                  <a:schemeClr val="accent1">
                    <a:lumMod val="50000"/>
                  </a:schemeClr>
                </a:solidFill>
                <a:latin typeface="Times New Roman" pitchFamily="18" charset="0"/>
                <a:cs typeface="Times New Roman" pitchFamily="18" charset="0"/>
              </a:rPr>
              <a:t>(1896) </a:t>
            </a:r>
            <a:r>
              <a:rPr lang="ru-RU" sz="2000" spc="100" dirty="0" smtClean="0">
                <a:solidFill>
                  <a:schemeClr val="accent1">
                    <a:lumMod val="50000"/>
                  </a:schemeClr>
                </a:solidFill>
                <a:latin typeface="Times New Roman" pitchFamily="18" charset="0"/>
                <a:cs typeface="Times New Roman" pitchFamily="18" charset="0"/>
              </a:rPr>
              <a:t>,А.А. Андронов</a:t>
            </a:r>
            <a:r>
              <a:rPr lang="en-US" sz="2000" spc="100" dirty="0" smtClean="0">
                <a:solidFill>
                  <a:schemeClr val="accent1">
                    <a:lumMod val="50000"/>
                  </a:schemeClr>
                </a:solidFill>
                <a:latin typeface="Times New Roman" pitchFamily="18" charset="0"/>
                <a:cs typeface="Times New Roman" pitchFamily="18" charset="0"/>
              </a:rPr>
              <a:t> (1930)</a:t>
            </a:r>
            <a:r>
              <a:rPr lang="ru-RU" sz="2000" spc="100" dirty="0" smtClean="0">
                <a:solidFill>
                  <a:schemeClr val="accent1">
                    <a:lumMod val="50000"/>
                  </a:schemeClr>
                </a:solidFill>
                <a:latin typeface="Times New Roman" pitchFamily="18" charset="0"/>
                <a:cs typeface="Times New Roman" pitchFamily="18" charset="0"/>
              </a:rPr>
              <a:t>, </a:t>
            </a:r>
            <a:r>
              <a:rPr lang="ru-RU" sz="2000" spc="100" dirty="0" err="1">
                <a:solidFill>
                  <a:schemeClr val="accent1">
                    <a:lumMod val="50000"/>
                  </a:schemeClr>
                </a:solidFill>
                <a:latin typeface="Times New Roman" pitchFamily="18" charset="0"/>
                <a:cs typeface="Times New Roman" pitchFamily="18" charset="0"/>
              </a:rPr>
              <a:t>Н.Г.Четаев</a:t>
            </a:r>
            <a:r>
              <a:rPr lang="ru-RU" sz="2000" spc="100" dirty="0">
                <a:solidFill>
                  <a:schemeClr val="accent1">
                    <a:lumMod val="50000"/>
                  </a:schemeClr>
                </a:solidFill>
                <a:latin typeface="Times New Roman" pitchFamily="18" charset="0"/>
                <a:cs typeface="Times New Roman" pitchFamily="18" charset="0"/>
              </a:rPr>
              <a:t> (1945), А.И.Лурье (1944-1951), </a:t>
            </a:r>
            <a:r>
              <a:rPr lang="ru-RU" sz="2000" spc="100" dirty="0" err="1">
                <a:solidFill>
                  <a:schemeClr val="accent1">
                    <a:lumMod val="50000"/>
                  </a:schemeClr>
                </a:solidFill>
                <a:latin typeface="Times New Roman" pitchFamily="18" charset="0"/>
                <a:cs typeface="Times New Roman" pitchFamily="18" charset="0"/>
              </a:rPr>
              <a:t>А.М.Лётов</a:t>
            </a:r>
            <a:r>
              <a:rPr lang="ru-RU" sz="2000" spc="100" dirty="0">
                <a:solidFill>
                  <a:schemeClr val="accent1">
                    <a:lumMod val="50000"/>
                  </a:schemeClr>
                </a:solidFill>
                <a:latin typeface="Times New Roman" pitchFamily="18" charset="0"/>
                <a:cs typeface="Times New Roman" pitchFamily="18" charset="0"/>
              </a:rPr>
              <a:t> (1955) </a:t>
            </a:r>
            <a:r>
              <a:rPr lang="ru-RU" sz="2000" spc="100" dirty="0" smtClean="0">
                <a:solidFill>
                  <a:schemeClr val="accent1">
                    <a:lumMod val="50000"/>
                  </a:schemeClr>
                </a:solidFill>
                <a:latin typeface="Times New Roman" pitchFamily="18" charset="0"/>
                <a:cs typeface="Times New Roman" pitchFamily="18" charset="0"/>
              </a:rPr>
              <a:t> -  исследование устойчивости нелинейных систем  и систем управления.</a:t>
            </a:r>
          </a:p>
          <a:p>
            <a:pPr defTabSz="914290" eaLnBrk="0" fontAlgn="base" hangingPunct="0">
              <a:spcBef>
                <a:spcPct val="0"/>
              </a:spcBef>
              <a:spcAft>
                <a:spcPct val="0"/>
              </a:spcAft>
            </a:pPr>
            <a:endParaRPr lang="ru-RU" sz="1300" dirty="0">
              <a:solidFill>
                <a:schemeClr val="accent1">
                  <a:lumMod val="50000"/>
                </a:schemeClr>
              </a:solidFill>
              <a:latin typeface="Arial" pitchFamily="34" charset="0"/>
            </a:endParaRPr>
          </a:p>
        </p:txBody>
      </p:sp>
      <p:pic>
        <p:nvPicPr>
          <p:cNvPr id="8" name="Picture 2" descr="220"/>
          <p:cNvPicPr>
            <a:picLocks noChangeAspect="1" noChangeArrowheads="1"/>
          </p:cNvPicPr>
          <p:nvPr/>
        </p:nvPicPr>
        <p:blipFill>
          <a:blip r:embed="rId6"/>
          <a:srcRect/>
          <a:stretch>
            <a:fillRect/>
          </a:stretch>
        </p:blipFill>
        <p:spPr bwMode="auto">
          <a:xfrm>
            <a:off x="1085824" y="4900602"/>
            <a:ext cx="2143140" cy="2938333"/>
          </a:xfrm>
          <a:prstGeom prst="rect">
            <a:avLst/>
          </a:prstGeom>
          <a:noFill/>
          <a:ln w="9525">
            <a:noFill/>
            <a:miter lim="800000"/>
            <a:headEnd/>
            <a:tailEnd/>
          </a:ln>
        </p:spPr>
      </p:pic>
      <p:sp>
        <p:nvSpPr>
          <p:cNvPr id="9" name="Rectangle 3"/>
          <p:cNvSpPr>
            <a:spLocks noChangeArrowheads="1"/>
          </p:cNvSpPr>
          <p:nvPr/>
        </p:nvSpPr>
        <p:spPr bwMode="auto">
          <a:xfrm>
            <a:off x="942948" y="8043874"/>
            <a:ext cx="2286016" cy="984873"/>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spAutoFit/>
          </a:bodyPr>
          <a:lstStyle/>
          <a:p>
            <a:pPr indent="449210" defTabSz="914290" fontAlgn="base">
              <a:spcBef>
                <a:spcPct val="0"/>
              </a:spcBef>
              <a:spcAft>
                <a:spcPct val="0"/>
              </a:spcAft>
            </a:pPr>
            <a:r>
              <a:rPr lang="ru-RU" sz="2000" b="1" dirty="0">
                <a:latin typeface="Times New Roman" pitchFamily="18" charset="0"/>
                <a:ea typeface="Times New Roman" pitchFamily="18" charset="0"/>
                <a:cs typeface="Times New Roman" pitchFamily="18" charset="0"/>
              </a:rPr>
              <a:t>А.М. </a:t>
            </a:r>
            <a:r>
              <a:rPr lang="ru-RU" sz="2000" b="1" dirty="0" smtClean="0">
                <a:latin typeface="Times New Roman" pitchFamily="18" charset="0"/>
                <a:ea typeface="Times New Roman" pitchFamily="18" charset="0"/>
                <a:cs typeface="Times New Roman" pitchFamily="18" charset="0"/>
              </a:rPr>
              <a:t>Ляпунов</a:t>
            </a:r>
          </a:p>
          <a:p>
            <a:pPr indent="449210" defTabSz="914290" fontAlgn="base">
              <a:spcBef>
                <a:spcPct val="0"/>
              </a:spcBef>
              <a:spcAft>
                <a:spcPct val="0"/>
              </a:spcAft>
            </a:pPr>
            <a:r>
              <a:rPr lang="ru-RU" sz="2000" dirty="0" smtClean="0">
                <a:latin typeface="Times New Roman" pitchFamily="18" charset="0"/>
                <a:ea typeface="Times New Roman" pitchFamily="18" charset="0"/>
                <a:cs typeface="Times New Roman" pitchFamily="18" charset="0"/>
              </a:rPr>
              <a:t>(</a:t>
            </a:r>
            <a:r>
              <a:rPr lang="ru-RU" sz="2000" dirty="0">
                <a:latin typeface="Times New Roman" pitchFamily="18" charset="0"/>
                <a:ea typeface="Times New Roman" pitchFamily="18" charset="0"/>
                <a:cs typeface="Times New Roman" pitchFamily="18" charset="0"/>
              </a:rPr>
              <a:t>1857-1918). </a:t>
            </a:r>
            <a:endParaRPr lang="ru-RU" sz="2000" dirty="0">
              <a:latin typeface="Times New Roman" pitchFamily="18" charset="0"/>
              <a:cs typeface="Times New Roman" pitchFamily="18" charset="0"/>
            </a:endParaRPr>
          </a:p>
          <a:p>
            <a:pPr indent="449210" defTabSz="914290" eaLnBrk="0" fontAlgn="base" hangingPunct="0">
              <a:spcBef>
                <a:spcPct val="0"/>
              </a:spcBef>
              <a:spcAft>
                <a:spcPct val="0"/>
              </a:spcAft>
            </a:pPr>
            <a:endParaRPr lang="ru-RU" sz="1800" dirty="0">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id=55709571&amp;tov=6">
            <a:hlinkClick r:id="rId2"/>
          </p:cNvPr>
          <p:cNvPicPr>
            <a:picLocks noChangeAspect="1" noChangeArrowheads="1"/>
          </p:cNvPicPr>
          <p:nvPr/>
        </p:nvPicPr>
        <p:blipFill>
          <a:blip r:embed="rId3"/>
          <a:srcRect/>
          <a:stretch>
            <a:fillRect/>
          </a:stretch>
        </p:blipFill>
        <p:spPr bwMode="auto">
          <a:xfrm>
            <a:off x="657196" y="757198"/>
            <a:ext cx="1757683" cy="2684813"/>
          </a:xfrm>
          <a:prstGeom prst="rect">
            <a:avLst/>
          </a:prstGeom>
          <a:noFill/>
          <a:ln w="9525">
            <a:noFill/>
            <a:miter lim="800000"/>
            <a:headEnd/>
            <a:tailEnd/>
          </a:ln>
        </p:spPr>
      </p:pic>
      <p:sp>
        <p:nvSpPr>
          <p:cNvPr id="3" name="Прямоугольник 2"/>
          <p:cNvSpPr/>
          <p:nvPr/>
        </p:nvSpPr>
        <p:spPr>
          <a:xfrm>
            <a:off x="2586022" y="542884"/>
            <a:ext cx="4000528" cy="2477589"/>
          </a:xfrm>
          <a:prstGeom prst="rect">
            <a:avLst/>
          </a:prstGeom>
        </p:spPr>
        <p:txBody>
          <a:bodyPr wrap="square" lIns="91428" tIns="45714" rIns="91428" bIns="45714">
            <a:spAutoFit/>
          </a:bodyPr>
          <a:lstStyle/>
          <a:p>
            <a:pPr algn="just"/>
            <a:r>
              <a:rPr lang="ru-RU" sz="1800" b="1" dirty="0">
                <a:solidFill>
                  <a:schemeClr val="accent1">
                    <a:lumMod val="50000"/>
                  </a:schemeClr>
                </a:solidFill>
                <a:latin typeface="Times New Roman" pitchFamily="18" charset="0"/>
                <a:cs typeface="Times New Roman" pitchFamily="18" charset="0"/>
              </a:rPr>
              <a:t>Мстислав Всеволодович Келдыш </a:t>
            </a:r>
            <a:r>
              <a:rPr lang="ru-RU" sz="1600" b="1" dirty="0" smtClean="0">
                <a:solidFill>
                  <a:schemeClr val="accent1">
                    <a:lumMod val="50000"/>
                  </a:schemeClr>
                </a:solidFill>
                <a:latin typeface="Times New Roman" pitchFamily="18" charset="0"/>
                <a:cs typeface="Times New Roman" pitchFamily="18" charset="0"/>
              </a:rPr>
              <a:t>(</a:t>
            </a:r>
            <a:r>
              <a:rPr lang="ru-RU" sz="1600" dirty="0" smtClean="0">
                <a:solidFill>
                  <a:schemeClr val="accent1">
                    <a:lumMod val="50000"/>
                  </a:schemeClr>
                </a:solidFill>
                <a:latin typeface="Times New Roman" pitchFamily="18" charset="0"/>
                <a:cs typeface="Times New Roman" pitchFamily="18" charset="0"/>
              </a:rPr>
              <a:t>1911 – 1978</a:t>
            </a:r>
            <a:r>
              <a:rPr lang="ru-RU" sz="1600" b="1" dirty="0" smtClean="0">
                <a:solidFill>
                  <a:schemeClr val="accent1">
                    <a:lumMod val="50000"/>
                  </a:schemeClr>
                </a:solidFill>
                <a:latin typeface="Times New Roman" pitchFamily="18" charset="0"/>
                <a:cs typeface="Times New Roman" pitchFamily="18" charset="0"/>
              </a:rPr>
              <a:t>)</a:t>
            </a:r>
            <a:r>
              <a:rPr lang="ru-RU" sz="1600" dirty="0" smtClean="0">
                <a:solidFill>
                  <a:schemeClr val="accent1">
                    <a:lumMod val="50000"/>
                  </a:schemeClr>
                </a:solidFill>
                <a:latin typeface="Times New Roman" pitchFamily="18" charset="0"/>
                <a:cs typeface="Times New Roman" pitchFamily="18" charset="0"/>
              </a:rPr>
              <a:t> </a:t>
            </a:r>
            <a:r>
              <a:rPr lang="ru-RU" sz="1600" dirty="0">
                <a:solidFill>
                  <a:schemeClr val="accent1">
                    <a:lumMod val="50000"/>
                  </a:schemeClr>
                </a:solidFill>
                <a:latin typeface="Times New Roman" pitchFamily="18" charset="0"/>
                <a:cs typeface="Times New Roman" pitchFamily="18" charset="0"/>
              </a:rPr>
              <a:t>внёс выдающийся вклад в создание эффективных методов расчёта задач </a:t>
            </a:r>
            <a:r>
              <a:rPr lang="ru-RU" sz="1600" dirty="0" smtClean="0">
                <a:solidFill>
                  <a:schemeClr val="accent1">
                    <a:lumMod val="50000"/>
                  </a:schemeClr>
                </a:solidFill>
                <a:latin typeface="Times New Roman" pitchFamily="18" charset="0"/>
                <a:cs typeface="Times New Roman" pitchFamily="18" charset="0"/>
              </a:rPr>
              <a:t>атомной </a:t>
            </a:r>
            <a:r>
              <a:rPr lang="ru-RU" sz="1600" dirty="0">
                <a:solidFill>
                  <a:schemeClr val="accent1">
                    <a:lumMod val="50000"/>
                  </a:schemeClr>
                </a:solidFill>
                <a:latin typeface="Times New Roman" pitchFamily="18" charset="0"/>
                <a:cs typeface="Times New Roman" pitchFamily="18" charset="0"/>
              </a:rPr>
              <a:t>и </a:t>
            </a:r>
            <a:r>
              <a:rPr lang="ru-RU" sz="1600" dirty="0" smtClean="0">
                <a:solidFill>
                  <a:schemeClr val="accent1">
                    <a:lumMod val="50000"/>
                  </a:schemeClr>
                </a:solidFill>
                <a:latin typeface="Times New Roman" pitchFamily="18" charset="0"/>
                <a:cs typeface="Times New Roman" pitchFamily="18" charset="0"/>
              </a:rPr>
              <a:t>космической техники, внёс </a:t>
            </a:r>
            <a:r>
              <a:rPr lang="ru-RU" sz="1600" dirty="0">
                <a:solidFill>
                  <a:schemeClr val="accent1">
                    <a:lumMod val="50000"/>
                  </a:schemeClr>
                </a:solidFill>
                <a:latin typeface="Times New Roman" pitchFamily="18" charset="0"/>
                <a:cs typeface="Times New Roman" pitchFamily="18" charset="0"/>
              </a:rPr>
              <a:t>большой вклад в осуществление программ </a:t>
            </a:r>
            <a:endParaRPr lang="ru-RU" sz="1600" dirty="0" smtClean="0">
              <a:solidFill>
                <a:schemeClr val="accent1">
                  <a:lumMod val="50000"/>
                </a:schemeClr>
              </a:solidFill>
              <a:latin typeface="Times New Roman" pitchFamily="18" charset="0"/>
              <a:cs typeface="Times New Roman" pitchFamily="18" charset="0"/>
            </a:endParaRPr>
          </a:p>
          <a:p>
            <a:pPr algn="just"/>
            <a:r>
              <a:rPr lang="ru-RU" sz="1600" dirty="0" smtClean="0">
                <a:solidFill>
                  <a:schemeClr val="accent1">
                    <a:lumMod val="50000"/>
                  </a:schemeClr>
                </a:solidFill>
                <a:latin typeface="Times New Roman" pitchFamily="18" charset="0"/>
                <a:cs typeface="Times New Roman" pitchFamily="18" charset="0"/>
              </a:rPr>
              <a:t>пилотируемых полетов, </a:t>
            </a:r>
            <a:r>
              <a:rPr lang="ru-RU" sz="1600" dirty="0">
                <a:solidFill>
                  <a:schemeClr val="accent1">
                    <a:lumMod val="50000"/>
                  </a:schemeClr>
                </a:solidFill>
                <a:latin typeface="Times New Roman" pitchFamily="18" charset="0"/>
                <a:cs typeface="Times New Roman" pitchFamily="18" charset="0"/>
              </a:rPr>
              <a:t>в решение многих проблем механики космического полёта и </a:t>
            </a:r>
            <a:r>
              <a:rPr lang="ru-RU" sz="1600" dirty="0" smtClean="0">
                <a:solidFill>
                  <a:schemeClr val="accent1">
                    <a:lumMod val="50000"/>
                  </a:schemeClr>
                </a:solidFill>
                <a:latin typeface="Times New Roman" pitchFamily="18" charset="0"/>
                <a:cs typeface="Times New Roman" pitchFamily="18" charset="0"/>
              </a:rPr>
              <a:t> теории управления. </a:t>
            </a:r>
          </a:p>
          <a:p>
            <a:endParaRPr lang="ru-RU" b="1" dirty="0" smtClean="0"/>
          </a:p>
        </p:txBody>
      </p:sp>
      <p:pic>
        <p:nvPicPr>
          <p:cNvPr id="4" name="Picture 1" descr="200px-%D0%91">
            <a:hlinkClick r:id="rId4" tooltip="&quot;Б. В. Раушенбах.jpg&quot;"/>
          </p:cNvPr>
          <p:cNvPicPr>
            <a:picLocks noChangeAspect="1" noChangeArrowheads="1"/>
          </p:cNvPicPr>
          <p:nvPr/>
        </p:nvPicPr>
        <p:blipFill>
          <a:blip r:embed="rId5"/>
          <a:srcRect/>
          <a:stretch>
            <a:fillRect/>
          </a:stretch>
        </p:blipFill>
        <p:spPr bwMode="auto">
          <a:xfrm>
            <a:off x="7158054" y="685760"/>
            <a:ext cx="1905000" cy="2714624"/>
          </a:xfrm>
          <a:prstGeom prst="rect">
            <a:avLst/>
          </a:prstGeom>
          <a:noFill/>
          <a:ln w="9525">
            <a:noFill/>
            <a:miter lim="800000"/>
            <a:headEnd/>
            <a:tailEnd/>
          </a:ln>
        </p:spPr>
      </p:pic>
      <p:sp>
        <p:nvSpPr>
          <p:cNvPr id="5" name="Прямоугольник 4"/>
          <p:cNvSpPr/>
          <p:nvPr/>
        </p:nvSpPr>
        <p:spPr>
          <a:xfrm>
            <a:off x="2586022" y="3400404"/>
            <a:ext cx="6572296" cy="1107984"/>
          </a:xfrm>
          <a:prstGeom prst="rect">
            <a:avLst/>
          </a:prstGeom>
        </p:spPr>
        <p:txBody>
          <a:bodyPr wrap="square" lIns="91428" tIns="45714" rIns="91428" bIns="45714">
            <a:spAutoFit/>
          </a:bodyPr>
          <a:lstStyle/>
          <a:p>
            <a:pPr algn="just"/>
            <a:r>
              <a:rPr lang="ru-RU" sz="1800" b="1" dirty="0" err="1">
                <a:solidFill>
                  <a:schemeClr val="accent1">
                    <a:lumMod val="50000"/>
                  </a:schemeClr>
                </a:solidFill>
                <a:latin typeface="Times New Roman" pitchFamily="18" charset="0"/>
                <a:cs typeface="Times New Roman" pitchFamily="18" charset="0"/>
              </a:rPr>
              <a:t>Бори́с</a:t>
            </a:r>
            <a:r>
              <a:rPr lang="ru-RU" sz="1800" b="1" dirty="0">
                <a:solidFill>
                  <a:schemeClr val="accent1">
                    <a:lumMod val="50000"/>
                  </a:schemeClr>
                </a:solidFill>
                <a:latin typeface="Times New Roman" pitchFamily="18" charset="0"/>
                <a:cs typeface="Times New Roman" pitchFamily="18" charset="0"/>
              </a:rPr>
              <a:t> </a:t>
            </a:r>
            <a:r>
              <a:rPr lang="ru-RU" sz="1800" b="1" dirty="0" err="1">
                <a:solidFill>
                  <a:schemeClr val="accent1">
                    <a:lumMod val="50000"/>
                  </a:schemeClr>
                </a:solidFill>
                <a:latin typeface="Times New Roman" pitchFamily="18" charset="0"/>
                <a:cs typeface="Times New Roman" pitchFamily="18" charset="0"/>
              </a:rPr>
              <a:t>Ви́кторович</a:t>
            </a:r>
            <a:r>
              <a:rPr lang="ru-RU" sz="1800" b="1" dirty="0">
                <a:solidFill>
                  <a:schemeClr val="accent1">
                    <a:lumMod val="50000"/>
                  </a:schemeClr>
                </a:solidFill>
                <a:latin typeface="Times New Roman" pitchFamily="18" charset="0"/>
                <a:cs typeface="Times New Roman" pitchFamily="18" charset="0"/>
              </a:rPr>
              <a:t> </a:t>
            </a:r>
            <a:r>
              <a:rPr lang="ru-RU" sz="1800" b="1" dirty="0" err="1">
                <a:solidFill>
                  <a:schemeClr val="accent1">
                    <a:lumMod val="50000"/>
                  </a:schemeClr>
                </a:solidFill>
                <a:latin typeface="Times New Roman" pitchFamily="18" charset="0"/>
                <a:cs typeface="Times New Roman" pitchFamily="18" charset="0"/>
              </a:rPr>
              <a:t>Раушенба́х</a:t>
            </a:r>
            <a:r>
              <a:rPr lang="ru-RU" sz="1800" b="1" dirty="0">
                <a:solidFill>
                  <a:schemeClr val="accent1">
                    <a:lumMod val="50000"/>
                  </a:schemeClr>
                </a:solidFill>
                <a:latin typeface="Times New Roman" pitchFamily="18" charset="0"/>
                <a:cs typeface="Times New Roman" pitchFamily="18" charset="0"/>
              </a:rPr>
              <a:t> </a:t>
            </a:r>
            <a:r>
              <a:rPr lang="ru-RU" sz="1800" dirty="0" smtClean="0">
                <a:solidFill>
                  <a:schemeClr val="accent1">
                    <a:lumMod val="50000"/>
                  </a:schemeClr>
                </a:solidFill>
                <a:latin typeface="Times New Roman" pitchFamily="18" charset="0"/>
                <a:cs typeface="Times New Roman" pitchFamily="18" charset="0"/>
              </a:rPr>
              <a:t>(1915 - 2001) — </a:t>
            </a:r>
            <a:r>
              <a:rPr lang="ru-RU" sz="1600" dirty="0" smtClean="0">
                <a:solidFill>
                  <a:schemeClr val="accent1">
                    <a:lumMod val="50000"/>
                  </a:schemeClr>
                </a:solidFill>
                <a:latin typeface="Times New Roman" pitchFamily="18" charset="0"/>
                <a:cs typeface="Times New Roman" pitchFamily="18" charset="0"/>
              </a:rPr>
              <a:t>один </a:t>
            </a:r>
            <a:r>
              <a:rPr lang="ru-RU" sz="1600" dirty="0">
                <a:solidFill>
                  <a:schemeClr val="accent1">
                    <a:lumMod val="50000"/>
                  </a:schemeClr>
                </a:solidFill>
                <a:latin typeface="Times New Roman" pitchFamily="18" charset="0"/>
                <a:cs typeface="Times New Roman" pitchFamily="18" charset="0"/>
              </a:rPr>
              <a:t>из основоположников российской </a:t>
            </a:r>
            <a:r>
              <a:rPr lang="ru-RU" sz="1600" dirty="0" smtClean="0">
                <a:solidFill>
                  <a:schemeClr val="accent1">
                    <a:lumMod val="50000"/>
                  </a:schemeClr>
                </a:solidFill>
                <a:latin typeface="Times New Roman" pitchFamily="18" charset="0"/>
                <a:cs typeface="Times New Roman" pitchFamily="18" charset="0"/>
              </a:rPr>
              <a:t>космонавтики</a:t>
            </a:r>
            <a:r>
              <a:rPr lang="ru-RU" sz="1600" u="sng" dirty="0" smtClean="0">
                <a:solidFill>
                  <a:schemeClr val="accent1">
                    <a:lumMod val="50000"/>
                  </a:schemeClr>
                </a:solidFill>
                <a:latin typeface="Times New Roman" pitchFamily="18" charset="0"/>
                <a:cs typeface="Times New Roman" pitchFamily="18" charset="0"/>
              </a:rPr>
              <a:t>,</a:t>
            </a:r>
            <a:r>
              <a:rPr lang="ru-RU" sz="1600" dirty="0" smtClean="0">
                <a:solidFill>
                  <a:schemeClr val="accent1">
                    <a:lumMod val="50000"/>
                  </a:schemeClr>
                </a:solidFill>
                <a:latin typeface="Times New Roman" pitchFamily="18" charset="0"/>
                <a:cs typeface="Times New Roman" pitchFamily="18" charset="0"/>
              </a:rPr>
              <a:t> </a:t>
            </a:r>
            <a:r>
              <a:rPr lang="ru-RU" sz="1600" dirty="0">
                <a:solidFill>
                  <a:schemeClr val="accent1">
                    <a:lumMod val="50000"/>
                  </a:schemeClr>
                </a:solidFill>
                <a:latin typeface="Times New Roman" pitchFamily="18" charset="0"/>
                <a:cs typeface="Times New Roman" pitchFamily="18" charset="0"/>
              </a:rPr>
              <a:t>лауреат Ленинской премии (</a:t>
            </a:r>
            <a:r>
              <a:rPr lang="ru-RU" sz="1600" dirty="0" smtClean="0">
                <a:solidFill>
                  <a:schemeClr val="accent1">
                    <a:lumMod val="50000"/>
                  </a:schemeClr>
                </a:solidFill>
                <a:latin typeface="Times New Roman" pitchFamily="18" charset="0"/>
                <a:cs typeface="Times New Roman" pitchFamily="18" charset="0"/>
              </a:rPr>
              <a:t>1960) за пионерские </a:t>
            </a:r>
            <a:r>
              <a:rPr lang="ru-RU" sz="1600" dirty="0">
                <a:solidFill>
                  <a:schemeClr val="accent1">
                    <a:lumMod val="50000"/>
                  </a:schemeClr>
                </a:solidFill>
                <a:latin typeface="Times New Roman" pitchFamily="18" charset="0"/>
                <a:cs typeface="Times New Roman" pitchFamily="18" charset="0"/>
              </a:rPr>
              <a:t>работы по ориентации космических </a:t>
            </a:r>
            <a:r>
              <a:rPr lang="ru-RU" sz="1600" dirty="0" smtClean="0">
                <a:solidFill>
                  <a:schemeClr val="accent1">
                    <a:lumMod val="50000"/>
                  </a:schemeClr>
                </a:solidFill>
                <a:latin typeface="Times New Roman" pitchFamily="18" charset="0"/>
                <a:cs typeface="Times New Roman" pitchFamily="18" charset="0"/>
              </a:rPr>
              <a:t>аппаратов.</a:t>
            </a:r>
            <a:endParaRPr lang="ru-RU" sz="1600" dirty="0">
              <a:solidFill>
                <a:schemeClr val="accent1">
                  <a:lumMod val="50000"/>
                </a:schemeClr>
              </a:solidFill>
              <a:latin typeface="Times New Roman" pitchFamily="18" charset="0"/>
              <a:cs typeface="Times New Roman" pitchFamily="18" charset="0"/>
            </a:endParaRPr>
          </a:p>
        </p:txBody>
      </p:sp>
      <p:pic>
        <p:nvPicPr>
          <p:cNvPr id="6" name="Picture 2" descr="mois300"/>
          <p:cNvPicPr>
            <a:picLocks noChangeAspect="1" noChangeArrowheads="1"/>
          </p:cNvPicPr>
          <p:nvPr/>
        </p:nvPicPr>
        <p:blipFill>
          <a:blip r:embed="rId6"/>
          <a:srcRect/>
          <a:stretch>
            <a:fillRect/>
          </a:stretch>
        </p:blipFill>
        <p:spPr bwMode="auto">
          <a:xfrm>
            <a:off x="657196" y="3900470"/>
            <a:ext cx="1785950" cy="2655112"/>
          </a:xfrm>
          <a:prstGeom prst="rect">
            <a:avLst/>
          </a:prstGeom>
          <a:noFill/>
          <a:ln w="9525">
            <a:noFill/>
            <a:miter lim="800000"/>
            <a:headEnd/>
            <a:tailEnd/>
          </a:ln>
        </p:spPr>
      </p:pic>
      <p:sp>
        <p:nvSpPr>
          <p:cNvPr id="7" name="Rectangle 3"/>
          <p:cNvSpPr>
            <a:spLocks noChangeArrowheads="1"/>
          </p:cNvSpPr>
          <p:nvPr/>
        </p:nvSpPr>
        <p:spPr bwMode="auto">
          <a:xfrm>
            <a:off x="2657460" y="4614850"/>
            <a:ext cx="6429420" cy="1877425"/>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spAutoFit/>
          </a:bodyPr>
          <a:lstStyle/>
          <a:p>
            <a:pPr algn="just" defTabSz="914290" fontAlgn="base">
              <a:spcBef>
                <a:spcPct val="0"/>
              </a:spcBef>
              <a:spcAft>
                <a:spcPct val="0"/>
              </a:spcAft>
            </a:pPr>
            <a:r>
              <a:rPr lang="ru-RU" sz="1800" b="1" dirty="0" err="1">
                <a:solidFill>
                  <a:schemeClr val="accent1">
                    <a:lumMod val="50000"/>
                  </a:schemeClr>
                </a:solidFill>
                <a:latin typeface="Times New Roman" pitchFamily="18" charset="0"/>
                <a:ea typeface="Times New Roman" pitchFamily="18" charset="0"/>
                <a:cs typeface="Times New Roman" pitchFamily="18" charset="0"/>
              </a:rPr>
              <a:t>Ники́та</a:t>
            </a:r>
            <a:r>
              <a:rPr lang="ru-RU" sz="1800" b="1" dirty="0">
                <a:solidFill>
                  <a:schemeClr val="accent1">
                    <a:lumMod val="50000"/>
                  </a:schemeClr>
                </a:solidFill>
                <a:latin typeface="Times New Roman" pitchFamily="18" charset="0"/>
                <a:ea typeface="Times New Roman" pitchFamily="18" charset="0"/>
                <a:cs typeface="Times New Roman" pitchFamily="18" charset="0"/>
              </a:rPr>
              <a:t> </a:t>
            </a:r>
            <a:r>
              <a:rPr lang="ru-RU" sz="1800" b="1" dirty="0" err="1">
                <a:solidFill>
                  <a:schemeClr val="accent1">
                    <a:lumMod val="50000"/>
                  </a:schemeClr>
                </a:solidFill>
                <a:latin typeface="Times New Roman" pitchFamily="18" charset="0"/>
                <a:ea typeface="Times New Roman" pitchFamily="18" charset="0"/>
                <a:cs typeface="Times New Roman" pitchFamily="18" charset="0"/>
              </a:rPr>
              <a:t>Никола́евич</a:t>
            </a:r>
            <a:r>
              <a:rPr lang="ru-RU" sz="1800" b="1" dirty="0">
                <a:solidFill>
                  <a:schemeClr val="accent1">
                    <a:lumMod val="50000"/>
                  </a:schemeClr>
                </a:solidFill>
                <a:latin typeface="Times New Roman" pitchFamily="18" charset="0"/>
                <a:ea typeface="Times New Roman" pitchFamily="18" charset="0"/>
                <a:cs typeface="Times New Roman" pitchFamily="18" charset="0"/>
              </a:rPr>
              <a:t> </a:t>
            </a:r>
            <a:r>
              <a:rPr lang="ru-RU" sz="1800" b="1" dirty="0" err="1">
                <a:solidFill>
                  <a:schemeClr val="accent1">
                    <a:lumMod val="50000"/>
                  </a:schemeClr>
                </a:solidFill>
                <a:latin typeface="Times New Roman" pitchFamily="18" charset="0"/>
                <a:ea typeface="Times New Roman" pitchFamily="18" charset="0"/>
                <a:cs typeface="Times New Roman" pitchFamily="18" charset="0"/>
              </a:rPr>
              <a:t>Моисе́ев</a:t>
            </a:r>
            <a:r>
              <a:rPr lang="ru-RU" sz="1800" dirty="0">
                <a:solidFill>
                  <a:schemeClr val="accent1">
                    <a:lumMod val="50000"/>
                  </a:schemeClr>
                </a:solidFill>
                <a:latin typeface="Times New Roman" pitchFamily="18" charset="0"/>
                <a:ea typeface="Times New Roman" pitchFamily="18" charset="0"/>
                <a:cs typeface="Times New Roman" pitchFamily="18" charset="0"/>
              </a:rPr>
              <a:t> </a:t>
            </a:r>
            <a:r>
              <a:rPr lang="ru-RU" sz="1800" dirty="0" smtClean="0">
                <a:solidFill>
                  <a:schemeClr val="accent1">
                    <a:lumMod val="50000"/>
                  </a:schemeClr>
                </a:solidFill>
                <a:latin typeface="Times New Roman" pitchFamily="18" charset="0"/>
                <a:ea typeface="Times New Roman" pitchFamily="18" charset="0"/>
                <a:cs typeface="Times New Roman" pitchFamily="18" charset="0"/>
              </a:rPr>
              <a:t>( 1917 - 2000) — </a:t>
            </a:r>
            <a:r>
              <a:rPr lang="ru-RU" sz="1600" dirty="0" smtClean="0">
                <a:solidFill>
                  <a:schemeClr val="accent1">
                    <a:lumMod val="50000"/>
                  </a:schemeClr>
                </a:solidFill>
                <a:latin typeface="Times New Roman" pitchFamily="18" charset="0"/>
                <a:ea typeface="Times New Roman" pitchFamily="18" charset="0"/>
                <a:cs typeface="Times New Roman" pitchFamily="18" charset="0"/>
              </a:rPr>
              <a:t>крупный специалист в области механики, прикладной математики и теории управления. Особенно выделяются его работы по моделированию динамики ракет и спутников,</a:t>
            </a:r>
            <a:r>
              <a:rPr lang="ru-RU" sz="1600" b="1" dirty="0" smtClean="0">
                <a:solidFill>
                  <a:schemeClr val="accent1">
                    <a:lumMod val="50000"/>
                  </a:schemeClr>
                </a:solidFill>
                <a:latin typeface="Times New Roman" pitchFamily="18" charset="0"/>
                <a:ea typeface="Times New Roman" pitchFamily="18" charset="0"/>
                <a:cs typeface="Times New Roman" pitchFamily="18" charset="0"/>
              </a:rPr>
              <a:t> </a:t>
            </a:r>
            <a:r>
              <a:rPr lang="ru-RU" sz="1600" dirty="0" smtClean="0">
                <a:solidFill>
                  <a:schemeClr val="accent1">
                    <a:lumMod val="50000"/>
                  </a:schemeClr>
                </a:solidFill>
                <a:latin typeface="Times New Roman" pitchFamily="18" charset="0"/>
                <a:ea typeface="Times New Roman" pitchFamily="18" charset="0"/>
                <a:cs typeface="Times New Roman" pitchFamily="18" charset="0"/>
              </a:rPr>
              <a:t>новые методы и подходы в теории оптимального управления, работы по имитационному моделированию и теории иерархических систем.</a:t>
            </a:r>
            <a:endParaRPr lang="ru-RU" sz="1600" dirty="0">
              <a:solidFill>
                <a:schemeClr val="accent1">
                  <a:lumMod val="50000"/>
                </a:schemeClr>
              </a:solidFill>
              <a:latin typeface="Times New Roman" pitchFamily="18" charset="0"/>
              <a:cs typeface="Times New Roman" pitchFamily="18" charset="0"/>
            </a:endParaRPr>
          </a:p>
          <a:p>
            <a:pPr defTabSz="914290" eaLnBrk="0" fontAlgn="base" hangingPunct="0">
              <a:spcBef>
                <a:spcPct val="0"/>
              </a:spcBef>
              <a:spcAft>
                <a:spcPct val="0"/>
              </a:spcAft>
            </a:pPr>
            <a:r>
              <a:rPr lang="ru-RU" sz="1800" dirty="0">
                <a:solidFill>
                  <a:schemeClr val="accent1">
                    <a:lumMod val="50000"/>
                  </a:schemeClr>
                </a:solidFill>
                <a:latin typeface="Times New Roman" pitchFamily="18" charset="0"/>
                <a:ea typeface="Times New Roman" pitchFamily="18" charset="0"/>
                <a:cs typeface="Times New Roman" pitchFamily="18" charset="0"/>
              </a:rPr>
              <a:t>. </a:t>
            </a:r>
            <a:endParaRPr lang="ru-RU" sz="1800" dirty="0">
              <a:solidFill>
                <a:schemeClr val="accent1">
                  <a:lumMod val="50000"/>
                </a:schemeClr>
              </a:solidFill>
              <a:latin typeface="Times New Roman" pitchFamily="18" charset="0"/>
              <a:cs typeface="Times New Roman" pitchFamily="18" charset="0"/>
            </a:endParaRPr>
          </a:p>
        </p:txBody>
      </p:sp>
      <p:pic>
        <p:nvPicPr>
          <p:cNvPr id="8" name="Picture 4" descr="200px-Okhotsimsky%2C_Dmitrii_Evgenievich">
            <a:hlinkClick r:id="rId7" tooltip="&quot;Okhotsimsky, Dmitrii Evgenievich.jpg&quot;"/>
          </p:cNvPr>
          <p:cNvPicPr>
            <a:picLocks noChangeAspect="1" noChangeArrowheads="1"/>
          </p:cNvPicPr>
          <p:nvPr/>
        </p:nvPicPr>
        <p:blipFill>
          <a:blip r:embed="rId8"/>
          <a:srcRect/>
          <a:stretch>
            <a:fillRect/>
          </a:stretch>
        </p:blipFill>
        <p:spPr bwMode="auto">
          <a:xfrm>
            <a:off x="585758" y="6829428"/>
            <a:ext cx="2016395" cy="2500331"/>
          </a:xfrm>
          <a:prstGeom prst="rect">
            <a:avLst/>
          </a:prstGeom>
          <a:noFill/>
          <a:ln w="9525">
            <a:noFill/>
            <a:miter lim="800000"/>
            <a:headEnd/>
            <a:tailEnd/>
          </a:ln>
        </p:spPr>
      </p:pic>
      <p:sp>
        <p:nvSpPr>
          <p:cNvPr id="9" name="Rectangle 5"/>
          <p:cNvSpPr>
            <a:spLocks noChangeArrowheads="1"/>
          </p:cNvSpPr>
          <p:nvPr/>
        </p:nvSpPr>
        <p:spPr bwMode="auto">
          <a:xfrm>
            <a:off x="585758" y="9615510"/>
            <a:ext cx="4857784" cy="2616089"/>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spAutoFit/>
          </a:bodyPr>
          <a:lstStyle/>
          <a:p>
            <a:pPr algn="just" defTabSz="914290" fontAlgn="base">
              <a:spcBef>
                <a:spcPct val="0"/>
              </a:spcBef>
              <a:spcAft>
                <a:spcPct val="0"/>
              </a:spcAft>
            </a:pPr>
            <a:r>
              <a:rPr lang="ru-RU" sz="1800" b="1" dirty="0">
                <a:solidFill>
                  <a:schemeClr val="accent1">
                    <a:lumMod val="50000"/>
                  </a:schemeClr>
                </a:solidFill>
                <a:latin typeface="Times New Roman" pitchFamily="18" charset="0"/>
                <a:ea typeface="Times New Roman" pitchFamily="18" charset="0"/>
                <a:cs typeface="Times New Roman" pitchFamily="18" charset="0"/>
              </a:rPr>
              <a:t>Дмитрий Евгеньевич </a:t>
            </a:r>
            <a:r>
              <a:rPr lang="ru-RU" sz="1800" b="1" dirty="0" err="1">
                <a:solidFill>
                  <a:schemeClr val="accent1">
                    <a:lumMod val="50000"/>
                  </a:schemeClr>
                </a:solidFill>
                <a:latin typeface="Times New Roman" pitchFamily="18" charset="0"/>
                <a:ea typeface="Times New Roman" pitchFamily="18" charset="0"/>
                <a:cs typeface="Times New Roman" pitchFamily="18" charset="0"/>
              </a:rPr>
              <a:t>Охоцимский</a:t>
            </a:r>
            <a:r>
              <a:rPr lang="ru-RU" sz="1800" b="1" dirty="0">
                <a:solidFill>
                  <a:schemeClr val="accent1">
                    <a:lumMod val="50000"/>
                  </a:schemeClr>
                </a:solidFill>
                <a:latin typeface="Times New Roman" pitchFamily="18" charset="0"/>
                <a:ea typeface="Times New Roman" pitchFamily="18" charset="0"/>
                <a:cs typeface="Times New Roman" pitchFamily="18" charset="0"/>
              </a:rPr>
              <a:t> </a:t>
            </a:r>
            <a:r>
              <a:rPr lang="ru-RU" sz="1800" dirty="0" smtClean="0">
                <a:solidFill>
                  <a:schemeClr val="accent1">
                    <a:lumMod val="50000"/>
                  </a:schemeClr>
                </a:solidFill>
                <a:latin typeface="Times New Roman" pitchFamily="18" charset="0"/>
                <a:cs typeface="Times New Roman" pitchFamily="18" charset="0"/>
              </a:rPr>
              <a:t>(1921—2005) — </a:t>
            </a:r>
            <a:r>
              <a:rPr lang="ru-RU" sz="1600" dirty="0" smtClean="0">
                <a:solidFill>
                  <a:schemeClr val="accent1">
                    <a:lumMod val="50000"/>
                  </a:schemeClr>
                </a:solidFill>
                <a:latin typeface="Times New Roman" pitchFamily="18" charset="0"/>
                <a:cs typeface="Times New Roman" pitchFamily="18" charset="0"/>
              </a:rPr>
              <a:t>создатель научной школы в области динамики космического полета,  автор фундаментальных трудов в области прикладной небесной механики, робототехники и </a:t>
            </a:r>
            <a:r>
              <a:rPr lang="ru-RU" sz="1600" dirty="0" err="1" smtClean="0">
                <a:solidFill>
                  <a:schemeClr val="accent1">
                    <a:lumMod val="50000"/>
                  </a:schemeClr>
                </a:solidFill>
                <a:latin typeface="Times New Roman" pitchFamily="18" charset="0"/>
                <a:cs typeface="Times New Roman" pitchFamily="18" charset="0"/>
              </a:rPr>
              <a:t>мехатроники</a:t>
            </a:r>
            <a:r>
              <a:rPr lang="ru-RU" sz="1600" dirty="0" smtClean="0">
                <a:solidFill>
                  <a:schemeClr val="accent1">
                    <a:lumMod val="50000"/>
                  </a:schemeClr>
                </a:solidFill>
                <a:latin typeface="Times New Roman" pitchFamily="18" charset="0"/>
                <a:cs typeface="Times New Roman" pitchFamily="18" charset="0"/>
              </a:rPr>
              <a:t>. Под руководством </a:t>
            </a:r>
            <a:r>
              <a:rPr lang="ru-RU" sz="1600" dirty="0" err="1" smtClean="0">
                <a:solidFill>
                  <a:schemeClr val="accent1">
                    <a:lumMod val="50000"/>
                  </a:schemeClr>
                </a:solidFill>
                <a:latin typeface="Times New Roman" pitchFamily="18" charset="0"/>
                <a:cs typeface="Times New Roman" pitchFamily="18" charset="0"/>
              </a:rPr>
              <a:t>Охоцимского</a:t>
            </a:r>
            <a:r>
              <a:rPr lang="ru-RU" sz="1600" dirty="0" smtClean="0">
                <a:solidFill>
                  <a:schemeClr val="accent1">
                    <a:lumMod val="50000"/>
                  </a:schemeClr>
                </a:solidFill>
                <a:latin typeface="Times New Roman" pitchFamily="18" charset="0"/>
                <a:cs typeface="Times New Roman" pitchFamily="18" charset="0"/>
              </a:rPr>
              <a:t> в его отделе была собрана  «команда Келдыша» ( Э. Л. Аким, Т. М. Энеев, В. А. Егоров, В. А. Сарычев, А. К. Платонов, М. Л. </a:t>
            </a:r>
            <a:r>
              <a:rPr lang="ru-RU" sz="1600" dirty="0" err="1" smtClean="0">
                <a:solidFill>
                  <a:schemeClr val="accent1">
                    <a:lumMod val="50000"/>
                  </a:schemeClr>
                </a:solidFill>
                <a:latin typeface="Times New Roman" pitchFamily="18" charset="0"/>
                <a:cs typeface="Times New Roman" pitchFamily="18" charset="0"/>
              </a:rPr>
              <a:t>Лидов</a:t>
            </a:r>
            <a:r>
              <a:rPr lang="ru-RU" sz="1600" dirty="0" smtClean="0">
                <a:solidFill>
                  <a:schemeClr val="accent1">
                    <a:lumMod val="50000"/>
                  </a:schemeClr>
                </a:solidFill>
                <a:latin typeface="Times New Roman" pitchFamily="18" charset="0"/>
                <a:cs typeface="Times New Roman" pitchFamily="18" charset="0"/>
              </a:rPr>
              <a:t>, В. В. Белецкий).</a:t>
            </a:r>
          </a:p>
          <a:p>
            <a:pPr algn="just" defTabSz="914290" fontAlgn="base">
              <a:spcBef>
                <a:spcPct val="0"/>
              </a:spcBef>
              <a:spcAft>
                <a:spcPct val="0"/>
              </a:spcAft>
            </a:pPr>
            <a:r>
              <a:rPr lang="ru-RU" sz="1600" dirty="0" smtClean="0">
                <a:solidFill>
                  <a:schemeClr val="accent1">
                    <a:lumMod val="50000"/>
                  </a:schemeClr>
                </a:solidFill>
                <a:latin typeface="Times New Roman" pitchFamily="18" charset="0"/>
                <a:ea typeface="Times New Roman" pitchFamily="18" charset="0"/>
                <a:cs typeface="Times New Roman" pitchFamily="18" charset="0"/>
              </a:rPr>
              <a:t>.</a:t>
            </a:r>
            <a:endParaRPr lang="ru-RU" sz="1600" dirty="0">
              <a:solidFill>
                <a:schemeClr val="accent1">
                  <a:lumMod val="50000"/>
                </a:schemeClr>
              </a:solidFill>
              <a:latin typeface="Times New Roman" pitchFamily="18" charset="0"/>
              <a:cs typeface="Times New Roman" pitchFamily="18" charset="0"/>
            </a:endParaRPr>
          </a:p>
        </p:txBody>
      </p:sp>
      <p:pic>
        <p:nvPicPr>
          <p:cNvPr id="10" name="Picture 6" descr="Glushkov_V_M">
            <a:hlinkClick r:id="rId9" tooltip="&quot;Glushkov V M.jpeg&quot;"/>
          </p:cNvPr>
          <p:cNvPicPr>
            <a:picLocks noChangeAspect="1" noChangeArrowheads="1"/>
          </p:cNvPicPr>
          <p:nvPr/>
        </p:nvPicPr>
        <p:blipFill>
          <a:blip r:embed="rId10"/>
          <a:srcRect/>
          <a:stretch>
            <a:fillRect/>
          </a:stretch>
        </p:blipFill>
        <p:spPr bwMode="auto">
          <a:xfrm>
            <a:off x="3729030" y="6615114"/>
            <a:ext cx="1905000" cy="2524125"/>
          </a:xfrm>
          <a:prstGeom prst="rect">
            <a:avLst/>
          </a:prstGeom>
          <a:noFill/>
          <a:ln w="9525">
            <a:noFill/>
            <a:miter lim="800000"/>
            <a:headEnd/>
            <a:tailEnd/>
          </a:ln>
        </p:spPr>
      </p:pic>
      <p:sp>
        <p:nvSpPr>
          <p:cNvPr id="11" name="Rectangle 7"/>
          <p:cNvSpPr>
            <a:spLocks noChangeArrowheads="1"/>
          </p:cNvSpPr>
          <p:nvPr/>
        </p:nvSpPr>
        <p:spPr bwMode="auto">
          <a:xfrm>
            <a:off x="6086484" y="7615246"/>
            <a:ext cx="3000396" cy="4339637"/>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spAutoFit/>
          </a:bodyPr>
          <a:lstStyle/>
          <a:p>
            <a:pPr algn="just" defTabSz="914290" fontAlgn="base">
              <a:spcBef>
                <a:spcPct val="0"/>
              </a:spcBef>
              <a:spcAft>
                <a:spcPct val="0"/>
              </a:spcAft>
            </a:pPr>
            <a:r>
              <a:rPr lang="ru-RU" sz="1800" b="1" dirty="0" err="1">
                <a:solidFill>
                  <a:schemeClr val="accent1">
                    <a:lumMod val="50000"/>
                  </a:schemeClr>
                </a:solidFill>
                <a:latin typeface="Times New Roman" pitchFamily="18" charset="0"/>
                <a:ea typeface="Times New Roman" pitchFamily="18" charset="0"/>
                <a:cs typeface="Times New Roman" pitchFamily="18" charset="0"/>
              </a:rPr>
              <a:t>Ви́ктор</a:t>
            </a:r>
            <a:r>
              <a:rPr lang="ru-RU" sz="1800" b="1" dirty="0">
                <a:solidFill>
                  <a:schemeClr val="accent1">
                    <a:lumMod val="50000"/>
                  </a:schemeClr>
                </a:solidFill>
                <a:latin typeface="Times New Roman" pitchFamily="18" charset="0"/>
                <a:ea typeface="Times New Roman" pitchFamily="18" charset="0"/>
                <a:cs typeface="Times New Roman" pitchFamily="18" charset="0"/>
              </a:rPr>
              <a:t> </a:t>
            </a:r>
            <a:r>
              <a:rPr lang="ru-RU" sz="1800" b="1" dirty="0" err="1">
                <a:solidFill>
                  <a:schemeClr val="accent1">
                    <a:lumMod val="50000"/>
                  </a:schemeClr>
                </a:solidFill>
                <a:latin typeface="Times New Roman" pitchFamily="18" charset="0"/>
                <a:ea typeface="Times New Roman" pitchFamily="18" charset="0"/>
                <a:cs typeface="Times New Roman" pitchFamily="18" charset="0"/>
              </a:rPr>
              <a:t>Миха́йлович</a:t>
            </a:r>
            <a:r>
              <a:rPr lang="ru-RU" sz="1800" b="1" dirty="0">
                <a:solidFill>
                  <a:schemeClr val="accent1">
                    <a:lumMod val="50000"/>
                  </a:schemeClr>
                </a:solidFill>
                <a:latin typeface="Times New Roman" pitchFamily="18" charset="0"/>
                <a:ea typeface="Times New Roman" pitchFamily="18" charset="0"/>
                <a:cs typeface="Times New Roman" pitchFamily="18" charset="0"/>
              </a:rPr>
              <a:t> </a:t>
            </a:r>
            <a:r>
              <a:rPr lang="ru-RU" sz="1800" b="1" dirty="0" err="1">
                <a:solidFill>
                  <a:schemeClr val="accent1">
                    <a:lumMod val="50000"/>
                  </a:schemeClr>
                </a:solidFill>
                <a:latin typeface="Times New Roman" pitchFamily="18" charset="0"/>
                <a:ea typeface="Times New Roman" pitchFamily="18" charset="0"/>
                <a:cs typeface="Times New Roman" pitchFamily="18" charset="0"/>
              </a:rPr>
              <a:t>Глушко́в</a:t>
            </a:r>
            <a:r>
              <a:rPr lang="ru-RU" sz="1800" b="1" dirty="0">
                <a:solidFill>
                  <a:schemeClr val="accent1">
                    <a:lumMod val="50000"/>
                  </a:schemeClr>
                </a:solidFill>
                <a:latin typeface="Times New Roman" pitchFamily="18" charset="0"/>
                <a:ea typeface="Times New Roman" pitchFamily="18" charset="0"/>
                <a:cs typeface="Times New Roman" pitchFamily="18" charset="0"/>
              </a:rPr>
              <a:t> </a:t>
            </a:r>
            <a:r>
              <a:rPr lang="ru-RU" sz="1800" dirty="0" smtClean="0">
                <a:solidFill>
                  <a:schemeClr val="accent1">
                    <a:lumMod val="50000"/>
                  </a:schemeClr>
                </a:solidFill>
                <a:latin typeface="Times New Roman" pitchFamily="18" charset="0"/>
                <a:ea typeface="Times New Roman" pitchFamily="18" charset="0"/>
                <a:cs typeface="Times New Roman" pitchFamily="18" charset="0"/>
              </a:rPr>
              <a:t>( 1923- 1982)</a:t>
            </a:r>
            <a:r>
              <a:rPr lang="ru-RU" sz="1800" dirty="0">
                <a:solidFill>
                  <a:schemeClr val="accent1">
                    <a:lumMod val="50000"/>
                  </a:schemeClr>
                </a:solidFill>
                <a:latin typeface="Times New Roman" pitchFamily="18" charset="0"/>
                <a:ea typeface="Times New Roman" pitchFamily="18" charset="0"/>
                <a:cs typeface="Times New Roman" pitchFamily="18" charset="0"/>
              </a:rPr>
              <a:t> </a:t>
            </a:r>
            <a:r>
              <a:rPr lang="ru-RU" sz="1800" dirty="0" smtClean="0">
                <a:solidFill>
                  <a:schemeClr val="accent1">
                    <a:lumMod val="50000"/>
                  </a:schemeClr>
                </a:solidFill>
                <a:latin typeface="Times New Roman" pitchFamily="18" charset="0"/>
                <a:ea typeface="Times New Roman" pitchFamily="18" charset="0"/>
                <a:cs typeface="Times New Roman" pitchFamily="18" charset="0"/>
              </a:rPr>
              <a:t>- </a:t>
            </a:r>
            <a:r>
              <a:rPr lang="ru-RU" sz="1600" dirty="0" smtClean="0">
                <a:solidFill>
                  <a:schemeClr val="accent1">
                    <a:lumMod val="50000"/>
                  </a:schemeClr>
                </a:solidFill>
                <a:latin typeface="Times New Roman" pitchFamily="18" charset="0"/>
                <a:cs typeface="Times New Roman" pitchFamily="18" charset="0"/>
              </a:rPr>
              <a:t>один из пионеров отечественной кибернетики. Под его руководством в 1966 году была разработана первая персональная ЭВМ «МИР-1» . В. М. Глушков был инициатором и главным идеологом разработки и создания Общегосударственной автоматизированной системы учёта и обработки информации.   Для этого им была разработана теория систем управления распределёнными базами данных .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14320" y="257132"/>
            <a:ext cx="8786874" cy="9371784"/>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spAutoFit/>
          </a:bodyPr>
          <a:lstStyle/>
          <a:p>
            <a:pPr lvl="0"/>
            <a:endParaRPr lang="ru-RU" sz="1800" b="1" i="1" dirty="0" smtClean="0">
              <a:solidFill>
                <a:schemeClr val="tx2">
                  <a:lumMod val="75000"/>
                </a:schemeClr>
              </a:solidFill>
              <a:latin typeface="Constantia" pitchFamily="18" charset="0"/>
              <a:ea typeface="Times New Roman" pitchFamily="18" charset="0"/>
              <a:cs typeface="Courier New" pitchFamily="49" charset="0"/>
            </a:endParaRPr>
          </a:p>
          <a:p>
            <a:pPr lvl="0" algn="just"/>
            <a:r>
              <a:rPr lang="ru-RU" sz="2000" b="1" i="1" dirty="0" smtClean="0">
                <a:solidFill>
                  <a:schemeClr val="tx2">
                    <a:lumMod val="75000"/>
                  </a:schemeClr>
                </a:solidFill>
                <a:latin typeface="Courier New" pitchFamily="49" charset="0"/>
                <a:ea typeface="Times New Roman" pitchFamily="18" charset="0"/>
                <a:cs typeface="Courier New" pitchFamily="49" charset="0"/>
              </a:rPr>
              <a:t>  </a:t>
            </a:r>
          </a:p>
          <a:p>
            <a:pPr lvl="0" algn="just"/>
            <a:r>
              <a:rPr lang="ru-RU" b="1" dirty="0" smtClean="0">
                <a:solidFill>
                  <a:schemeClr val="accent1">
                    <a:lumMod val="50000"/>
                  </a:schemeClr>
                </a:solidFill>
                <a:latin typeface="Times New Roman" pitchFamily="18" charset="0"/>
                <a:ea typeface="Times New Roman" pitchFamily="18" charset="0"/>
                <a:cs typeface="Times New Roman" pitchFamily="18" charset="0"/>
              </a:rPr>
              <a:t>Исследование операций </a:t>
            </a:r>
            <a:r>
              <a:rPr lang="ru-RU" sz="2000" dirty="0" smtClean="0">
                <a:solidFill>
                  <a:schemeClr val="accent1">
                    <a:lumMod val="50000"/>
                  </a:schemeClr>
                </a:solidFill>
                <a:latin typeface="Times New Roman" pitchFamily="18" charset="0"/>
                <a:ea typeface="Times New Roman" pitchFamily="18" charset="0"/>
                <a:cs typeface="Times New Roman" pitchFamily="18" charset="0"/>
              </a:rPr>
              <a:t>(ИО</a:t>
            </a:r>
            <a:r>
              <a:rPr lang="ru-RU" sz="1800" dirty="0" smtClean="0">
                <a:solidFill>
                  <a:schemeClr val="accent1">
                    <a:lumMod val="50000"/>
                  </a:schemeClr>
                </a:solidFill>
                <a:latin typeface="Times New Roman" pitchFamily="18" charset="0"/>
                <a:ea typeface="Times New Roman" pitchFamily="18" charset="0"/>
                <a:cs typeface="Times New Roman" pitchFamily="18" charset="0"/>
              </a:rPr>
              <a:t>)</a:t>
            </a:r>
            <a:r>
              <a:rPr lang="en-US" sz="1800" dirty="0" smtClean="0">
                <a:solidFill>
                  <a:schemeClr val="accent1">
                    <a:lumMod val="50000"/>
                  </a:schemeClr>
                </a:solidFill>
                <a:latin typeface="Times New Roman" pitchFamily="18" charset="0"/>
                <a:ea typeface="Times New Roman" pitchFamily="18" charset="0"/>
                <a:cs typeface="Times New Roman" pitchFamily="18" charset="0"/>
              </a:rPr>
              <a:t> </a:t>
            </a:r>
            <a:r>
              <a:rPr lang="ru-RU" sz="1800" dirty="0" smtClean="0">
                <a:solidFill>
                  <a:schemeClr val="accent1">
                    <a:lumMod val="50000"/>
                  </a:schemeClr>
                </a:solidFill>
                <a:latin typeface="Times New Roman" pitchFamily="18" charset="0"/>
                <a:ea typeface="Times New Roman" pitchFamily="18" charset="0"/>
                <a:cs typeface="Times New Roman" pitchFamily="18" charset="0"/>
              </a:rPr>
              <a:t>–</a:t>
            </a:r>
            <a:r>
              <a:rPr lang="en-US" sz="1800" dirty="0" smtClean="0">
                <a:solidFill>
                  <a:schemeClr val="accent1">
                    <a:lumMod val="50000"/>
                  </a:schemeClr>
                </a:solidFill>
                <a:latin typeface="Times New Roman" pitchFamily="18" charset="0"/>
                <a:ea typeface="Times New Roman" pitchFamily="18" charset="0"/>
                <a:cs typeface="Times New Roman" pitchFamily="18" charset="0"/>
              </a:rPr>
              <a:t> </a:t>
            </a:r>
            <a:r>
              <a:rPr lang="ru-RU" sz="1800" dirty="0" smtClean="0">
                <a:solidFill>
                  <a:schemeClr val="accent1">
                    <a:lumMod val="50000"/>
                  </a:schemeClr>
                </a:solidFill>
                <a:latin typeface="Times New Roman" pitchFamily="18" charset="0"/>
                <a:cs typeface="Times New Roman" pitchFamily="18" charset="0"/>
              </a:rPr>
              <a:t>теория принятия оптимальных решений (с одним  или  несколькими  критериями оптимальности)</a:t>
            </a:r>
            <a:r>
              <a:rPr lang="en-US" sz="1800" dirty="0" smtClean="0">
                <a:solidFill>
                  <a:schemeClr val="accent1">
                    <a:lumMod val="50000"/>
                  </a:schemeClr>
                </a:solidFill>
                <a:latin typeface="Times New Roman" pitchFamily="18" charset="0"/>
                <a:cs typeface="Times New Roman" pitchFamily="18" charset="0"/>
              </a:rPr>
              <a:t> </a:t>
            </a:r>
            <a:r>
              <a:rPr lang="ru-RU" sz="1800" dirty="0" smtClean="0">
                <a:solidFill>
                  <a:schemeClr val="accent1">
                    <a:lumMod val="50000"/>
                  </a:schemeClr>
                </a:solidFill>
                <a:latin typeface="Times New Roman" pitchFamily="18" charset="0"/>
                <a:cs typeface="Times New Roman" pitchFamily="18" charset="0"/>
              </a:rPr>
              <a:t>–  используется  для решения   задач управления в различных областях. Возможны любые множества допустимых решений и критериев  оптимальности. </a:t>
            </a:r>
          </a:p>
          <a:p>
            <a:pPr lvl="0" algn="just"/>
            <a:r>
              <a:rPr lang="ru-RU" sz="1800" dirty="0" smtClean="0">
                <a:solidFill>
                  <a:schemeClr val="accent1">
                    <a:lumMod val="50000"/>
                  </a:schemeClr>
                </a:solidFill>
                <a:latin typeface="Times New Roman" pitchFamily="18" charset="0"/>
                <a:cs typeface="Times New Roman" pitchFamily="18" charset="0"/>
              </a:rPr>
              <a:t>     Теоретический аспект ИО -  математический  анализ  оптимизационных задач и нахождение их оптимальных решений. </a:t>
            </a:r>
          </a:p>
          <a:p>
            <a:pPr lvl="0" algn="just"/>
            <a:r>
              <a:rPr lang="ru-RU" sz="1800" dirty="0" smtClean="0">
                <a:solidFill>
                  <a:schemeClr val="accent1">
                    <a:lumMod val="50000"/>
                  </a:schemeClr>
                </a:solidFill>
                <a:latin typeface="Times New Roman" pitchFamily="18" charset="0"/>
                <a:cs typeface="Times New Roman" pitchFamily="18" charset="0"/>
              </a:rPr>
              <a:t>     Прикладной аспект ИО - составление оптимизационных задач и  осуществление найденных решений.  </a:t>
            </a:r>
          </a:p>
          <a:p>
            <a:pPr lvl="0" algn="just"/>
            <a:r>
              <a:rPr lang="ru-RU" sz="1800" dirty="0" smtClean="0">
                <a:solidFill>
                  <a:schemeClr val="accent1">
                    <a:lumMod val="50000"/>
                  </a:schemeClr>
                </a:solidFill>
                <a:latin typeface="Times New Roman" pitchFamily="18" charset="0"/>
                <a:cs typeface="Times New Roman" pitchFamily="18" charset="0"/>
              </a:rPr>
              <a:t>     Классы  задач ИО:  </a:t>
            </a:r>
            <a:r>
              <a:rPr lang="ru-RU" sz="1800" b="1" i="1" dirty="0" smtClean="0">
                <a:solidFill>
                  <a:schemeClr val="accent1">
                    <a:lumMod val="50000"/>
                  </a:schemeClr>
                </a:solidFill>
                <a:latin typeface="Times New Roman" pitchFamily="18" charset="0"/>
                <a:cs typeface="Times New Roman" pitchFamily="18" charset="0"/>
              </a:rPr>
              <a:t>статические,      динамические,          стохастические, параметрические,   принятие   решений  в  условиях    неопределенности</a:t>
            </a:r>
            <a:r>
              <a:rPr lang="ru-RU" sz="1800" dirty="0" smtClean="0">
                <a:solidFill>
                  <a:schemeClr val="accent1">
                    <a:lumMod val="50000"/>
                  </a:schemeClr>
                </a:solidFill>
                <a:latin typeface="Times New Roman" pitchFamily="18" charset="0"/>
                <a:cs typeface="Times New Roman" pitchFamily="18" charset="0"/>
              </a:rPr>
              <a:t>. </a:t>
            </a:r>
          </a:p>
          <a:p>
            <a:pPr marL="0" lvl="1" algn="just"/>
            <a:r>
              <a:rPr lang="ru-RU" sz="1800" dirty="0" smtClean="0">
                <a:solidFill>
                  <a:schemeClr val="accent1">
                    <a:lumMod val="50000"/>
                  </a:schemeClr>
                </a:solidFill>
                <a:latin typeface="Times New Roman" pitchFamily="18" charset="0"/>
                <a:cs typeface="Times New Roman" pitchFamily="18" charset="0"/>
              </a:rPr>
              <a:t>    Однокритериальные  —  </a:t>
            </a:r>
            <a:r>
              <a:rPr lang="ru-RU" sz="1800" b="1" i="1" dirty="0" smtClean="0">
                <a:solidFill>
                  <a:schemeClr val="accent1">
                    <a:lumMod val="50000"/>
                  </a:schemeClr>
                </a:solidFill>
                <a:latin typeface="Times New Roman" pitchFamily="18" charset="0"/>
                <a:cs typeface="Times New Roman" pitchFamily="18" charset="0"/>
              </a:rPr>
              <a:t>математическое  программирование  (линейное, квадратичное, выпуклое, целочисленное, динамическое, стохастическое)</a:t>
            </a:r>
            <a:r>
              <a:rPr lang="ru-RU" sz="1800" dirty="0" smtClean="0">
                <a:solidFill>
                  <a:schemeClr val="accent1">
                    <a:lumMod val="50000"/>
                  </a:schemeClr>
                </a:solidFill>
                <a:latin typeface="Times New Roman" pitchFamily="18" charset="0"/>
                <a:cs typeface="Times New Roman" pitchFamily="18" charset="0"/>
              </a:rPr>
              <a:t>. </a:t>
            </a:r>
          </a:p>
          <a:p>
            <a:pPr marL="0" lvl="1" algn="just"/>
            <a:r>
              <a:rPr lang="ru-RU" sz="1800" dirty="0" smtClean="0">
                <a:solidFill>
                  <a:schemeClr val="accent1">
                    <a:lumMod val="50000"/>
                  </a:schemeClr>
                </a:solidFill>
                <a:latin typeface="Times New Roman" pitchFamily="18" charset="0"/>
                <a:cs typeface="Times New Roman" pitchFamily="18" charset="0"/>
              </a:rPr>
              <a:t>     Многокритериальные — </a:t>
            </a:r>
            <a:r>
              <a:rPr lang="ru-RU" sz="1800" i="1" dirty="0" smtClean="0">
                <a:solidFill>
                  <a:schemeClr val="accent1">
                    <a:lumMod val="50000"/>
                  </a:schemeClr>
                </a:solidFill>
                <a:latin typeface="Times New Roman" pitchFamily="18" charset="0"/>
                <a:cs typeface="Times New Roman" pitchFamily="18" charset="0"/>
              </a:rPr>
              <a:t> </a:t>
            </a:r>
            <a:r>
              <a:rPr lang="ru-RU" sz="1800" b="1" i="1" dirty="0" smtClean="0">
                <a:solidFill>
                  <a:schemeClr val="accent1">
                    <a:lumMod val="50000"/>
                  </a:schemeClr>
                </a:solidFill>
                <a:latin typeface="Times New Roman" pitchFamily="18" charset="0"/>
                <a:cs typeface="Times New Roman" pitchFamily="18" charset="0"/>
              </a:rPr>
              <a:t> многокритериальная оптимизация. </a:t>
            </a:r>
            <a:endParaRPr lang="ru-RU" sz="1800" dirty="0" smtClean="0">
              <a:solidFill>
                <a:schemeClr val="accent1">
                  <a:lumMod val="50000"/>
                </a:schemeClr>
              </a:solidFill>
              <a:latin typeface="Times New Roman" pitchFamily="18" charset="0"/>
              <a:cs typeface="Times New Roman" pitchFamily="18" charset="0"/>
            </a:endParaRPr>
          </a:p>
          <a:p>
            <a:pPr marL="0" lvl="1" algn="just"/>
            <a:r>
              <a:rPr lang="ru-RU" sz="1800" dirty="0" smtClean="0">
                <a:solidFill>
                  <a:schemeClr val="accent1">
                    <a:lumMod val="50000"/>
                  </a:schemeClr>
                </a:solidFill>
                <a:latin typeface="Times New Roman" pitchFamily="18" charset="0"/>
                <a:cs typeface="Times New Roman" pitchFamily="18" charset="0"/>
              </a:rPr>
              <a:t>    Содержательные задачи ИО представляют собой  математические модели со специфическими методами   решений </a:t>
            </a:r>
            <a:r>
              <a:rPr lang="ru-RU" sz="1800" b="1" i="1" dirty="0" smtClean="0">
                <a:solidFill>
                  <a:schemeClr val="accent1">
                    <a:lumMod val="50000"/>
                  </a:schemeClr>
                </a:solidFill>
                <a:latin typeface="Times New Roman" pitchFamily="18" charset="0"/>
                <a:cs typeface="Times New Roman" pitchFamily="18" charset="0"/>
              </a:rPr>
              <a:t>   (задача   о  назначениях,   транспортная   задача, теория  сетевых  графиков,  теория  расписаний,  теория  надежности, теория игр, теория массового обслуживания и др.).</a:t>
            </a:r>
            <a:endParaRPr lang="ru-RU" sz="1800" dirty="0" smtClean="0">
              <a:solidFill>
                <a:schemeClr val="accent1">
                  <a:lumMod val="50000"/>
                </a:schemeClr>
              </a:solidFill>
              <a:latin typeface="Times New Roman" pitchFamily="18" charset="0"/>
              <a:cs typeface="Times New Roman" pitchFamily="18" charset="0"/>
            </a:endParaRPr>
          </a:p>
          <a:p>
            <a:pPr lvl="0"/>
            <a:r>
              <a:rPr lang="ru-RU" sz="1800" b="1" dirty="0" smtClean="0">
                <a:solidFill>
                  <a:schemeClr val="accent1">
                    <a:lumMod val="50000"/>
                  </a:schemeClr>
                </a:solidFill>
                <a:latin typeface="Times New Roman" pitchFamily="18" charset="0"/>
                <a:cs typeface="Times New Roman" pitchFamily="18" charset="0"/>
              </a:rPr>
              <a:t>     Этапы ИО:</a:t>
            </a:r>
            <a:endParaRPr lang="ru-RU" sz="1800" dirty="0" smtClean="0">
              <a:solidFill>
                <a:schemeClr val="accent1">
                  <a:lumMod val="50000"/>
                </a:schemeClr>
              </a:solidFill>
              <a:latin typeface="Times New Roman" pitchFamily="18" charset="0"/>
              <a:cs typeface="Times New Roman" pitchFamily="18" charset="0"/>
            </a:endParaRPr>
          </a:p>
          <a:p>
            <a:pPr lvl="0" algn="just"/>
            <a:r>
              <a:rPr lang="ru-RU" sz="1800" dirty="0" smtClean="0">
                <a:solidFill>
                  <a:schemeClr val="accent1">
                    <a:lumMod val="50000"/>
                  </a:schemeClr>
                </a:solidFill>
                <a:latin typeface="Times New Roman" pitchFamily="18" charset="0"/>
                <a:cs typeface="Times New Roman" pitchFamily="18" charset="0"/>
              </a:rPr>
              <a:t>- построение концептуальной модели; </a:t>
            </a:r>
          </a:p>
          <a:p>
            <a:pPr lvl="0" algn="just"/>
            <a:r>
              <a:rPr lang="ru-RU" sz="1800" dirty="0" smtClean="0">
                <a:solidFill>
                  <a:schemeClr val="accent1">
                    <a:lumMod val="50000"/>
                  </a:schemeClr>
                </a:solidFill>
                <a:latin typeface="Times New Roman" pitchFamily="18" charset="0"/>
                <a:cs typeface="Times New Roman" pitchFamily="18" charset="0"/>
              </a:rPr>
              <a:t>- выбор класса задач ИО; </a:t>
            </a:r>
          </a:p>
          <a:p>
            <a:pPr lvl="0" algn="just"/>
            <a:r>
              <a:rPr lang="ru-RU" sz="1800" dirty="0" smtClean="0">
                <a:solidFill>
                  <a:schemeClr val="accent1">
                    <a:lumMod val="50000"/>
                  </a:schemeClr>
                </a:solidFill>
                <a:latin typeface="Times New Roman" pitchFamily="18" charset="0"/>
                <a:cs typeface="Times New Roman" pitchFamily="18" charset="0"/>
              </a:rPr>
              <a:t>- измерение необходимых параметров;</a:t>
            </a:r>
          </a:p>
          <a:p>
            <a:pPr lvl="0" algn="just"/>
            <a:r>
              <a:rPr lang="ru-RU" sz="1800" dirty="0" smtClean="0">
                <a:solidFill>
                  <a:schemeClr val="accent1">
                    <a:lumMod val="50000"/>
                  </a:schemeClr>
                </a:solidFill>
                <a:latin typeface="Times New Roman" pitchFamily="18" charset="0"/>
                <a:cs typeface="Times New Roman" pitchFamily="18" charset="0"/>
              </a:rPr>
              <a:t>-процедура решения поставленной задачи;</a:t>
            </a:r>
          </a:p>
          <a:p>
            <a:pPr lvl="0" algn="just"/>
            <a:r>
              <a:rPr lang="ru-RU" sz="1800" dirty="0" smtClean="0">
                <a:solidFill>
                  <a:schemeClr val="accent1">
                    <a:lumMod val="50000"/>
                  </a:schemeClr>
                </a:solidFill>
                <a:latin typeface="Times New Roman" pitchFamily="18" charset="0"/>
                <a:cs typeface="Times New Roman" pitchFamily="18" charset="0"/>
              </a:rPr>
              <a:t> - реализация найденного оптимального решения. </a:t>
            </a:r>
          </a:p>
          <a:p>
            <a:pPr lvl="0" algn="just"/>
            <a:r>
              <a:rPr lang="ru-RU" sz="1800" dirty="0" smtClean="0">
                <a:solidFill>
                  <a:schemeClr val="accent1">
                    <a:lumMod val="50000"/>
                  </a:schemeClr>
                </a:solidFill>
                <a:latin typeface="Times New Roman" pitchFamily="18" charset="0"/>
                <a:cs typeface="Times New Roman" pitchFamily="18" charset="0"/>
              </a:rPr>
              <a:t>    Наибольший вклад в формирование и развитие ИО сделали </a:t>
            </a:r>
            <a:r>
              <a:rPr lang="ru-RU" sz="1800" dirty="0" err="1" smtClean="0">
                <a:solidFill>
                  <a:schemeClr val="accent1">
                    <a:lumMod val="50000"/>
                  </a:schemeClr>
                </a:solidFill>
                <a:latin typeface="Times New Roman" pitchFamily="18" charset="0"/>
                <a:cs typeface="Times New Roman" pitchFamily="18" charset="0"/>
              </a:rPr>
              <a:t>Р.Акоф</a:t>
            </a:r>
            <a:r>
              <a:rPr lang="ru-RU" sz="1800" dirty="0" smtClean="0">
                <a:solidFill>
                  <a:schemeClr val="accent1">
                    <a:lumMod val="50000"/>
                  </a:schemeClr>
                </a:solidFill>
                <a:latin typeface="Times New Roman" pitchFamily="18" charset="0"/>
                <a:cs typeface="Times New Roman" pitchFamily="18" charset="0"/>
              </a:rPr>
              <a:t>, Р.Беллман, Г.Данциг, Г.Кун, </a:t>
            </a:r>
            <a:r>
              <a:rPr lang="ru-RU" sz="1800" dirty="0" err="1" smtClean="0">
                <a:solidFill>
                  <a:schemeClr val="accent1">
                    <a:lumMod val="50000"/>
                  </a:schemeClr>
                </a:solidFill>
                <a:latin typeface="Times New Roman" pitchFamily="18" charset="0"/>
                <a:cs typeface="Times New Roman" pitchFamily="18" charset="0"/>
              </a:rPr>
              <a:t>Т.Саати</a:t>
            </a:r>
            <a:r>
              <a:rPr lang="ru-RU" sz="1800" dirty="0" smtClean="0">
                <a:solidFill>
                  <a:schemeClr val="accent1">
                    <a:lumMod val="50000"/>
                  </a:schemeClr>
                </a:solidFill>
                <a:latin typeface="Times New Roman" pitchFamily="18" charset="0"/>
                <a:cs typeface="Times New Roman" pitchFamily="18" charset="0"/>
              </a:rPr>
              <a:t>, Р.Чермен (США), </a:t>
            </a:r>
            <a:r>
              <a:rPr lang="ru-RU" sz="1800" dirty="0" err="1" smtClean="0">
                <a:solidFill>
                  <a:schemeClr val="accent1">
                    <a:lumMod val="50000"/>
                  </a:schemeClr>
                </a:solidFill>
                <a:latin typeface="Times New Roman" pitchFamily="18" charset="0"/>
                <a:cs typeface="Times New Roman" pitchFamily="18" charset="0"/>
              </a:rPr>
              <a:t>А.Кофман</a:t>
            </a:r>
            <a:r>
              <a:rPr lang="ru-RU" sz="1800" dirty="0" smtClean="0">
                <a:solidFill>
                  <a:schemeClr val="accent1">
                    <a:lumMod val="50000"/>
                  </a:schemeClr>
                </a:solidFill>
                <a:latin typeface="Times New Roman" pitchFamily="18" charset="0"/>
                <a:cs typeface="Times New Roman" pitchFamily="18" charset="0"/>
              </a:rPr>
              <a:t>, Р.Форд (Франция) и др. </a:t>
            </a:r>
          </a:p>
          <a:p>
            <a:pPr lvl="0" algn="just"/>
            <a:r>
              <a:rPr lang="ru-RU" sz="1800" dirty="0" smtClean="0">
                <a:solidFill>
                  <a:schemeClr val="accent1">
                    <a:lumMod val="50000"/>
                  </a:schemeClr>
                </a:solidFill>
                <a:latin typeface="Times New Roman" pitchFamily="18" charset="0"/>
                <a:cs typeface="Times New Roman" pitchFamily="18" charset="0"/>
              </a:rPr>
              <a:t>   Важная роль в создании современного математического аппарата и развития многих направлений исследования операций принадлежит Л. В. Канторовичу, Б. В. Гнеденко, М. П. </a:t>
            </a:r>
            <a:r>
              <a:rPr lang="ru-RU" sz="1800" dirty="0" err="1" smtClean="0">
                <a:solidFill>
                  <a:schemeClr val="accent1">
                    <a:lumMod val="50000"/>
                  </a:schemeClr>
                </a:solidFill>
                <a:latin typeface="Times New Roman" pitchFamily="18" charset="0"/>
                <a:cs typeface="Times New Roman" pitchFamily="18" charset="0"/>
              </a:rPr>
              <a:t>Бусленко</a:t>
            </a:r>
            <a:r>
              <a:rPr lang="ru-RU" sz="1800" dirty="0" smtClean="0">
                <a:solidFill>
                  <a:schemeClr val="accent1">
                    <a:lumMod val="50000"/>
                  </a:schemeClr>
                </a:solidFill>
                <a:latin typeface="Times New Roman" pitchFamily="18" charset="0"/>
                <a:cs typeface="Times New Roman" pitchFamily="18" charset="0"/>
              </a:rPr>
              <a:t>, В. С. </a:t>
            </a:r>
            <a:r>
              <a:rPr lang="ru-RU" sz="1800" dirty="0" err="1" smtClean="0">
                <a:solidFill>
                  <a:schemeClr val="accent1">
                    <a:lumMod val="50000"/>
                  </a:schemeClr>
                </a:solidFill>
                <a:latin typeface="Times New Roman" pitchFamily="18" charset="0"/>
                <a:cs typeface="Times New Roman" pitchFamily="18" charset="0"/>
              </a:rPr>
              <a:t>Михалевичу</a:t>
            </a:r>
            <a:r>
              <a:rPr lang="ru-RU" sz="1800" dirty="0" smtClean="0">
                <a:solidFill>
                  <a:schemeClr val="accent1">
                    <a:lumMod val="50000"/>
                  </a:schemeClr>
                </a:solidFill>
                <a:latin typeface="Times New Roman" pitchFamily="18" charset="0"/>
                <a:cs typeface="Times New Roman" pitchFamily="18" charset="0"/>
              </a:rPr>
              <a:t>, М. М. </a:t>
            </a:r>
            <a:r>
              <a:rPr lang="ru-RU" sz="1800" dirty="0" err="1" smtClean="0">
                <a:solidFill>
                  <a:schemeClr val="accent1">
                    <a:lumMod val="50000"/>
                  </a:schemeClr>
                </a:solidFill>
                <a:latin typeface="Times New Roman" pitchFamily="18" charset="0"/>
                <a:cs typeface="Times New Roman" pitchFamily="18" charset="0"/>
              </a:rPr>
              <a:t>Моисееву,Н</a:t>
            </a:r>
            <a:r>
              <a:rPr lang="ru-RU" sz="1800" dirty="0" smtClean="0">
                <a:solidFill>
                  <a:schemeClr val="accent1">
                    <a:lumMod val="50000"/>
                  </a:schemeClr>
                </a:solidFill>
                <a:latin typeface="Times New Roman" pitchFamily="18" charset="0"/>
                <a:cs typeface="Times New Roman" pitchFamily="18" charset="0"/>
              </a:rPr>
              <a:t>. З. </a:t>
            </a:r>
            <a:r>
              <a:rPr lang="ru-RU" sz="1800" dirty="0" err="1" smtClean="0">
                <a:solidFill>
                  <a:schemeClr val="accent1">
                    <a:lumMod val="50000"/>
                  </a:schemeClr>
                </a:solidFill>
                <a:latin typeface="Times New Roman" pitchFamily="18" charset="0"/>
                <a:cs typeface="Times New Roman" pitchFamily="18" charset="0"/>
              </a:rPr>
              <a:t>Шору</a:t>
            </a:r>
            <a:r>
              <a:rPr lang="ru-RU" sz="1800" dirty="0" smtClean="0">
                <a:solidFill>
                  <a:schemeClr val="accent1">
                    <a:lumMod val="50000"/>
                  </a:schemeClr>
                </a:solidFill>
                <a:latin typeface="Times New Roman" pitchFamily="18" charset="0"/>
                <a:cs typeface="Times New Roman" pitchFamily="18" charset="0"/>
              </a:rPr>
              <a:t>, Ю. М. Ермолаеву, и др. За выдающийся вклад в разработку теории оптимального использования        ресурсов     в  экономике академику Л.В. Канторовичу вместе с</a:t>
            </a:r>
            <a:endParaRPr lang="ru-RU" sz="1800" dirty="0">
              <a:solidFill>
                <a:schemeClr val="accent1">
                  <a:lumMod val="50000"/>
                </a:schemeClr>
              </a:solidFill>
              <a:latin typeface="Times New Roman" pitchFamily="18" charset="0"/>
              <a:ea typeface="Times New Roman" pitchFamily="18" charset="0"/>
              <a:cs typeface="Times New Roman" pitchFamily="18" charset="0"/>
            </a:endParaRPr>
          </a:p>
        </p:txBody>
      </p:sp>
      <p:pic>
        <p:nvPicPr>
          <p:cNvPr id="3" name="Picture 2" descr="220px-Kantorovich_1978">
            <a:hlinkClick r:id="rId2" tooltip="&quot;Kantorovich 1978.jpg&quot;"/>
          </p:cNvPr>
          <p:cNvPicPr>
            <a:picLocks noChangeAspect="1" noChangeArrowheads="1"/>
          </p:cNvPicPr>
          <p:nvPr/>
        </p:nvPicPr>
        <p:blipFill>
          <a:blip r:embed="rId3"/>
          <a:srcRect/>
          <a:stretch>
            <a:fillRect/>
          </a:stretch>
        </p:blipFill>
        <p:spPr bwMode="auto">
          <a:xfrm>
            <a:off x="1228700" y="9544072"/>
            <a:ext cx="2714645" cy="2714644"/>
          </a:xfrm>
          <a:prstGeom prst="rect">
            <a:avLst/>
          </a:prstGeom>
          <a:noFill/>
          <a:ln w="9525">
            <a:noFill/>
            <a:miter lim="800000"/>
            <a:headEnd/>
            <a:tailEnd/>
          </a:ln>
        </p:spPr>
      </p:pic>
      <p:sp>
        <p:nvSpPr>
          <p:cNvPr id="4" name="Прямоугольник 3"/>
          <p:cNvSpPr/>
          <p:nvPr/>
        </p:nvSpPr>
        <p:spPr>
          <a:xfrm>
            <a:off x="4157658" y="10972832"/>
            <a:ext cx="5000660" cy="1323427"/>
          </a:xfrm>
          <a:prstGeom prst="rect">
            <a:avLst/>
          </a:prstGeom>
          <a:noFill/>
        </p:spPr>
        <p:txBody>
          <a:bodyPr wrap="square" lIns="91428" tIns="45714" rIns="91428" bIns="45714">
            <a:spAutoFit/>
          </a:bodyPr>
          <a:lstStyle/>
          <a:p>
            <a:pPr algn="just"/>
            <a:r>
              <a:rPr lang="ru-RU" sz="2000" b="1" dirty="0" err="1">
                <a:solidFill>
                  <a:schemeClr val="accent1">
                    <a:lumMod val="50000"/>
                  </a:schemeClr>
                </a:solidFill>
                <a:latin typeface="Times New Roman" pitchFamily="18" charset="0"/>
                <a:cs typeface="Times New Roman" pitchFamily="18" charset="0"/>
              </a:rPr>
              <a:t>Леони́д</a:t>
            </a:r>
            <a:r>
              <a:rPr lang="ru-RU" sz="2000" b="1" dirty="0">
                <a:solidFill>
                  <a:schemeClr val="accent1">
                    <a:lumMod val="50000"/>
                  </a:schemeClr>
                </a:solidFill>
                <a:latin typeface="Times New Roman" pitchFamily="18" charset="0"/>
                <a:cs typeface="Times New Roman" pitchFamily="18" charset="0"/>
              </a:rPr>
              <a:t> </a:t>
            </a:r>
            <a:r>
              <a:rPr lang="ru-RU" sz="2000" b="1" dirty="0" err="1">
                <a:solidFill>
                  <a:schemeClr val="accent1">
                    <a:lumMod val="50000"/>
                  </a:schemeClr>
                </a:solidFill>
                <a:latin typeface="Times New Roman" pitchFamily="18" charset="0"/>
                <a:cs typeface="Times New Roman" pitchFamily="18" charset="0"/>
              </a:rPr>
              <a:t>Вита́льевич</a:t>
            </a:r>
            <a:r>
              <a:rPr lang="ru-RU" sz="2000" b="1" dirty="0">
                <a:solidFill>
                  <a:schemeClr val="accent1">
                    <a:lumMod val="50000"/>
                  </a:schemeClr>
                </a:solidFill>
                <a:latin typeface="Times New Roman" pitchFamily="18" charset="0"/>
                <a:cs typeface="Times New Roman" pitchFamily="18" charset="0"/>
              </a:rPr>
              <a:t> </a:t>
            </a:r>
            <a:r>
              <a:rPr lang="ru-RU" sz="2000" b="1" dirty="0" err="1">
                <a:solidFill>
                  <a:schemeClr val="accent1">
                    <a:lumMod val="50000"/>
                  </a:schemeClr>
                </a:solidFill>
                <a:latin typeface="Times New Roman" pitchFamily="18" charset="0"/>
                <a:cs typeface="Times New Roman" pitchFamily="18" charset="0"/>
              </a:rPr>
              <a:t>Канторо́вич</a:t>
            </a:r>
            <a:r>
              <a:rPr lang="ru-RU" sz="2000" b="1" dirty="0">
                <a:solidFill>
                  <a:schemeClr val="accent1">
                    <a:lumMod val="50000"/>
                  </a:schemeClr>
                </a:solidFill>
                <a:latin typeface="Times New Roman" pitchFamily="18" charset="0"/>
                <a:cs typeface="Times New Roman" pitchFamily="18" charset="0"/>
              </a:rPr>
              <a:t> </a:t>
            </a:r>
            <a:r>
              <a:rPr lang="ru-RU" sz="2000" dirty="0" smtClean="0">
                <a:solidFill>
                  <a:schemeClr val="accent1">
                    <a:lumMod val="50000"/>
                  </a:schemeClr>
                </a:solidFill>
                <a:latin typeface="Times New Roman" pitchFamily="18" charset="0"/>
                <a:cs typeface="Times New Roman" pitchFamily="18" charset="0"/>
              </a:rPr>
              <a:t>( 1912</a:t>
            </a:r>
            <a:r>
              <a:rPr lang="ru-RU" sz="2000" dirty="0">
                <a:solidFill>
                  <a:schemeClr val="accent1">
                    <a:lumMod val="50000"/>
                  </a:schemeClr>
                </a:solidFill>
                <a:latin typeface="Times New Roman" pitchFamily="18" charset="0"/>
                <a:cs typeface="Times New Roman" pitchFamily="18" charset="0"/>
              </a:rPr>
              <a:t> — </a:t>
            </a:r>
            <a:r>
              <a:rPr lang="ru-RU" sz="2000" dirty="0" smtClean="0">
                <a:solidFill>
                  <a:schemeClr val="accent1">
                    <a:lumMod val="50000"/>
                  </a:schemeClr>
                </a:solidFill>
                <a:latin typeface="Times New Roman" pitchFamily="18" charset="0"/>
                <a:cs typeface="Times New Roman" pitchFamily="18" charset="0"/>
              </a:rPr>
              <a:t> 1986)</a:t>
            </a:r>
            <a:r>
              <a:rPr lang="ru-RU" sz="2000" dirty="0">
                <a:solidFill>
                  <a:schemeClr val="accent1">
                    <a:lumMod val="50000"/>
                  </a:schemeClr>
                </a:solidFill>
                <a:latin typeface="Times New Roman" pitchFamily="18" charset="0"/>
                <a:cs typeface="Times New Roman" pitchFamily="18" charset="0"/>
              </a:rPr>
              <a:t> — советский математик и экономист, </a:t>
            </a:r>
            <a:r>
              <a:rPr lang="ru-RU" sz="2000" dirty="0" smtClean="0">
                <a:solidFill>
                  <a:schemeClr val="accent1">
                    <a:lumMod val="50000"/>
                  </a:schemeClr>
                </a:solidFill>
                <a:latin typeface="Times New Roman" pitchFamily="18" charset="0"/>
                <a:cs typeface="Times New Roman" pitchFamily="18" charset="0"/>
              </a:rPr>
              <a:t>пионер </a:t>
            </a:r>
            <a:r>
              <a:rPr lang="ru-RU" sz="2000" dirty="0">
                <a:solidFill>
                  <a:schemeClr val="accent1">
                    <a:lumMod val="50000"/>
                  </a:schemeClr>
                </a:solidFill>
                <a:latin typeface="Times New Roman" pitchFamily="18" charset="0"/>
                <a:cs typeface="Times New Roman" pitchFamily="18" charset="0"/>
              </a:rPr>
              <a:t>и один из создателей линейного программирования</a:t>
            </a:r>
            <a:r>
              <a:rPr lang="ru-RU" sz="2000" dirty="0">
                <a:latin typeface="Times New Roman" pitchFamily="18" charset="0"/>
                <a:cs typeface="Times New Roman" pitchFamily="18" charset="0"/>
              </a:rPr>
              <a:t>.</a:t>
            </a:r>
          </a:p>
        </p:txBody>
      </p:sp>
      <p:sp>
        <p:nvSpPr>
          <p:cNvPr id="5" name="Прямоугольник 4"/>
          <p:cNvSpPr/>
          <p:nvPr/>
        </p:nvSpPr>
        <p:spPr>
          <a:xfrm>
            <a:off x="4229096" y="9329758"/>
            <a:ext cx="4914968" cy="923330"/>
          </a:xfrm>
          <a:prstGeom prst="rect">
            <a:avLst/>
          </a:prstGeom>
        </p:spPr>
        <p:txBody>
          <a:bodyPr wrap="square">
            <a:spAutoFit/>
          </a:bodyPr>
          <a:lstStyle/>
          <a:p>
            <a:pPr algn="just"/>
            <a:r>
              <a:rPr lang="ru-RU" sz="1800" dirty="0" smtClean="0">
                <a:latin typeface="Constantia" pitchFamily="18" charset="0"/>
              </a:rPr>
              <a:t>  </a:t>
            </a:r>
            <a:r>
              <a:rPr lang="ru-RU" sz="1800" dirty="0" smtClean="0">
                <a:solidFill>
                  <a:schemeClr val="accent1">
                    <a:lumMod val="50000"/>
                  </a:schemeClr>
                </a:solidFill>
                <a:latin typeface="Times New Roman" pitchFamily="18" charset="0"/>
                <a:cs typeface="Times New Roman" pitchFamily="18" charset="0"/>
              </a:rPr>
              <a:t>профессором Чарльзом </a:t>
            </a:r>
            <a:r>
              <a:rPr lang="ru-RU" sz="1800" dirty="0" err="1" smtClean="0">
                <a:solidFill>
                  <a:schemeClr val="accent1">
                    <a:lumMod val="50000"/>
                  </a:schemeClr>
                </a:solidFill>
                <a:latin typeface="Times New Roman" pitchFamily="18" charset="0"/>
                <a:cs typeface="Times New Roman" pitchFamily="18" charset="0"/>
              </a:rPr>
              <a:t>Купменсом</a:t>
            </a:r>
            <a:r>
              <a:rPr lang="ru-RU" sz="1800" dirty="0" smtClean="0">
                <a:solidFill>
                  <a:schemeClr val="accent1">
                    <a:lumMod val="50000"/>
                  </a:schemeClr>
                </a:solidFill>
                <a:latin typeface="Times New Roman" pitchFamily="18" charset="0"/>
                <a:cs typeface="Times New Roman" pitchFamily="18" charset="0"/>
              </a:rPr>
              <a:t> (США) в 1975 г. присвоена Нобелевская премия в экономике.</a:t>
            </a:r>
            <a:endParaRPr lang="ru-RU" sz="1800"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5"/>
          <p:cNvSpPr txBox="1">
            <a:spLocks/>
          </p:cNvSpPr>
          <p:nvPr/>
        </p:nvSpPr>
        <p:spPr>
          <a:xfrm>
            <a:off x="157130" y="400008"/>
            <a:ext cx="9286940" cy="6072230"/>
          </a:xfrm>
          <a:prstGeom prst="rect">
            <a:avLst/>
          </a:prstGeom>
        </p:spPr>
        <p:txBody>
          <a:bodyPr>
            <a:normAutofit fontScale="25000" lnSpcReduction="20000"/>
          </a:bodyPr>
          <a:lstStyle/>
          <a:p>
            <a:pPr marL="480060" marR="0" lvl="0" indent="-48006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4500" i="1"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Courier New" pitchFamily="49" charset="0"/>
                <a:ea typeface="+mn-ea"/>
                <a:cs typeface="Courier New" pitchFamily="49" charset="0"/>
              </a:rPr>
              <a:t>      </a:t>
            </a:r>
            <a:r>
              <a:rPr kumimoji="0" lang="ru-RU" sz="4500" i="1"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Courier New" pitchFamily="49" charset="0"/>
                <a:ea typeface="+mn-ea"/>
                <a:cs typeface="Courier New" pitchFamily="49" charset="0"/>
              </a:rPr>
              <a:t>       </a:t>
            </a:r>
            <a:r>
              <a:rPr kumimoji="0" lang="ru-RU" sz="11200"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Courier New" pitchFamily="49" charset="0"/>
                <a:ea typeface="+mn-ea"/>
                <a:cs typeface="Courier New" pitchFamily="49" charset="0"/>
              </a:rPr>
              <a:t>Теория игр</a:t>
            </a:r>
            <a:endParaRPr kumimoji="0" lang="ru-RU" sz="11200"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Constantia" pitchFamily="18" charset="0"/>
              <a:ea typeface="+mn-ea"/>
              <a:cs typeface="+mn-cs"/>
            </a:endParaRPr>
          </a:p>
          <a:p>
            <a:pPr marL="0" marR="0" lvl="0" indent="457200" algn="just" defTabSz="914400" rtl="0" eaLnBrk="1" fontAlgn="auto" latinLnBrk="0" hangingPunct="1">
              <a:lnSpc>
                <a:spcPct val="120000"/>
              </a:lnSpc>
              <a:spcBef>
                <a:spcPts val="0"/>
              </a:spcBef>
              <a:spcAft>
                <a:spcPts val="0"/>
              </a:spcAft>
              <a:buClr>
                <a:schemeClr val="accent1"/>
              </a:buClr>
              <a:buSzPct val="70000"/>
              <a:buFont typeface="Wingdings 2"/>
              <a:buNone/>
              <a:tabLst/>
              <a:defRPr/>
            </a:pPr>
            <a:r>
              <a:rPr kumimoji="0" lang="ru-RU" sz="72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a:t>
            </a:r>
            <a:r>
              <a:rPr kumimoji="0" lang="ru-RU" sz="7200" b="1"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Теория игр</a:t>
            </a:r>
            <a:r>
              <a:rPr kumimoji="0" lang="ru-RU"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 (часть ИО) – теория   принятия  оптимальных  решений в условиях конфликта, исследует основные закономерности, лежащие в основе рационального поведения в конфликтных ситуациях.</a:t>
            </a:r>
          </a:p>
          <a:p>
            <a:pPr marL="0" marR="0" lvl="0" indent="457200" algn="just" defTabSz="914400" rtl="0" eaLnBrk="1" fontAlgn="auto" latinLnBrk="0" hangingPunct="1">
              <a:lnSpc>
                <a:spcPct val="120000"/>
              </a:lnSpc>
              <a:spcBef>
                <a:spcPts val="0"/>
              </a:spcBef>
              <a:spcAft>
                <a:spcPts val="0"/>
              </a:spcAft>
              <a:buClr>
                <a:schemeClr val="accent1"/>
              </a:buClr>
              <a:buSzPct val="70000"/>
              <a:buFont typeface="Wingdings 2"/>
              <a:buNone/>
              <a:tabLst/>
              <a:defRPr/>
            </a:pPr>
            <a:r>
              <a:rPr kumimoji="0" lang="ru-RU"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          Модель конфликта – участники,  их интересы (целевые функции),  их стратегии поведения,  набором  исходов  явления.  Ситуация,  когда  каждая  из   сторон конфликта выбрала свою стратегию, называется исходом конфликта (игры). Все множества (игроков, целевых функций, стратегий, исходов) считаются абстрактными (точечными, числовыми, функциональными и т.п.). Оптимальность решения – основная методологическая проблема ТИ: в разных концепциях  игр  существуют  разные  понятия  оптимальности.    В настоящее время  в  теории   игр не существует  единой   концепции   решения,  одинаково подходящей для всех классов игр. </a:t>
            </a:r>
          </a:p>
          <a:p>
            <a:pPr marL="0" marR="0" lvl="0" indent="457200" algn="just" defTabSz="914400" rtl="0" eaLnBrk="1" fontAlgn="auto" latinLnBrk="0" hangingPunct="1">
              <a:lnSpc>
                <a:spcPct val="120000"/>
              </a:lnSpc>
              <a:spcBef>
                <a:spcPts val="0"/>
              </a:spcBef>
              <a:spcAft>
                <a:spcPts val="0"/>
              </a:spcAft>
              <a:buClr>
                <a:schemeClr val="accent1"/>
              </a:buClr>
              <a:buSzPct val="70000"/>
              <a:buFont typeface="Wingdings 2"/>
              <a:buNone/>
              <a:tabLst/>
              <a:defRPr/>
            </a:pPr>
            <a:r>
              <a:rPr kumimoji="0" lang="ru-RU"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        Основные  классы  игр:    антагонистические,   неантагонистические,   игры    с природой,   кооперативные,   иерархические,   рефлексивные,   динамические.</a:t>
            </a:r>
          </a:p>
          <a:p>
            <a:pPr marL="0" marR="0" lvl="0" indent="457200" algn="just" defTabSz="914400" rtl="0" eaLnBrk="1" fontAlgn="auto" latinLnBrk="0" hangingPunct="1">
              <a:lnSpc>
                <a:spcPct val="120000"/>
              </a:lnSpc>
              <a:spcBef>
                <a:spcPts val="0"/>
              </a:spcBef>
              <a:spcAft>
                <a:spcPts val="0"/>
              </a:spcAft>
              <a:buClr>
                <a:schemeClr val="accent1"/>
              </a:buClr>
              <a:buSzPct val="70000"/>
              <a:buFont typeface="Wingdings 2"/>
              <a:buNone/>
              <a:tabLst/>
              <a:defRPr/>
            </a:pPr>
            <a:r>
              <a:rPr kumimoji="0" lang="ru-RU"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        Создатели теории игр:</a:t>
            </a:r>
          </a:p>
          <a:p>
            <a:pPr marL="0" marR="0" lvl="0" indent="457200" algn="just" defTabSz="914400" rtl="0" eaLnBrk="1" fontAlgn="auto" latinLnBrk="0" hangingPunct="1">
              <a:lnSpc>
                <a:spcPct val="120000"/>
              </a:lnSpc>
              <a:spcBef>
                <a:spcPts val="0"/>
              </a:spcBef>
              <a:spcAft>
                <a:spcPts val="0"/>
              </a:spcAft>
              <a:buClr>
                <a:schemeClr val="accent1"/>
              </a:buClr>
              <a:buSzPct val="70000"/>
              <a:buFont typeface="Wingdings 2"/>
              <a:buNone/>
              <a:tabLst/>
              <a:defRPr/>
            </a:pPr>
            <a:r>
              <a:rPr kumimoji="0" lang="ru-RU"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Э. Цермело (1911)  - создание основ научного метода</a:t>
            </a:r>
            <a:r>
              <a:rPr kumimoji="0" lang="en-US"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a:t>
            </a:r>
          </a:p>
          <a:p>
            <a:pPr marL="0" marR="0" lvl="0" indent="457200" algn="just" defTabSz="914400" rtl="0" eaLnBrk="1" fontAlgn="auto" latinLnBrk="0" hangingPunct="1">
              <a:lnSpc>
                <a:spcPct val="120000"/>
              </a:lnSpc>
              <a:spcBef>
                <a:spcPts val="0"/>
              </a:spcBef>
              <a:spcAft>
                <a:spcPts val="0"/>
              </a:spcAft>
              <a:buClr>
                <a:schemeClr val="accent1"/>
              </a:buClr>
              <a:buSzPct val="70000"/>
              <a:buFont typeface="Wingdings 2"/>
              <a:buNone/>
              <a:tabLst/>
              <a:defRPr/>
            </a:pPr>
            <a:r>
              <a:rPr kumimoji="0" lang="ru-RU"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Э. Борель </a:t>
            </a:r>
            <a:r>
              <a:rPr kumimoji="0" lang="en-US"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(1921) - </a:t>
            </a:r>
            <a:r>
              <a:rPr kumimoji="0" lang="ru-RU"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 систематическое изучение матричных игр</a:t>
            </a:r>
            <a:r>
              <a:rPr kumimoji="0" lang="en-US"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a:t>
            </a:r>
          </a:p>
          <a:p>
            <a:pPr marL="0" marR="0" lvl="0" indent="457200" algn="just" defTabSz="914400" rtl="0" eaLnBrk="1" fontAlgn="auto" latinLnBrk="0" hangingPunct="1">
              <a:lnSpc>
                <a:spcPct val="120000"/>
              </a:lnSpc>
              <a:spcBef>
                <a:spcPts val="0"/>
              </a:spcBef>
              <a:spcAft>
                <a:spcPts val="0"/>
              </a:spcAft>
              <a:buClr>
                <a:schemeClr val="accent1"/>
              </a:buClr>
              <a:buSzPct val="70000"/>
              <a:buFont typeface="Wingdings 2"/>
              <a:buNone/>
              <a:tabLst/>
              <a:defRPr/>
            </a:pPr>
            <a:r>
              <a:rPr kumimoji="0" lang="ru-RU"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Дж. Фон-Нейман</a:t>
            </a:r>
            <a:r>
              <a:rPr kumimoji="0" lang="en-US"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 (1928)</a:t>
            </a:r>
            <a:r>
              <a:rPr kumimoji="0" lang="ru-RU"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 </a:t>
            </a:r>
            <a:r>
              <a:rPr kumimoji="0" lang="en-US"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 - </a:t>
            </a:r>
            <a:r>
              <a:rPr kumimoji="0" lang="ru-RU"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основные идеи современной теории игр («К теории стратегических игр», Дж. Фон-Нейман и О Моргенштерн  </a:t>
            </a:r>
            <a:r>
              <a:rPr kumimoji="0" lang="en-US"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(1943) - </a:t>
            </a:r>
            <a:r>
              <a:rPr kumimoji="0" lang="ru-RU"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«Теория игр и экономическое поведение»)</a:t>
            </a:r>
            <a:r>
              <a:rPr kumimoji="0" lang="en-US"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a:t>
            </a:r>
            <a:r>
              <a:rPr kumimoji="0" lang="ru-RU"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 </a:t>
            </a:r>
          </a:p>
          <a:p>
            <a:pPr marL="0" marR="0" lvl="0" indent="457200" algn="just" defTabSz="914400" rtl="0" eaLnBrk="1" fontAlgn="auto" latinLnBrk="0" hangingPunct="1">
              <a:lnSpc>
                <a:spcPct val="120000"/>
              </a:lnSpc>
              <a:spcBef>
                <a:spcPts val="0"/>
              </a:spcBef>
              <a:spcAft>
                <a:spcPts val="0"/>
              </a:spcAft>
              <a:buClr>
                <a:schemeClr val="accent1"/>
              </a:buClr>
              <a:buSzPct val="70000"/>
              <a:buFont typeface="Wingdings 2"/>
              <a:buNone/>
              <a:tabLst/>
              <a:defRPr/>
            </a:pPr>
            <a:r>
              <a:rPr kumimoji="0" lang="ru-RU"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Джон </a:t>
            </a:r>
            <a:r>
              <a:rPr kumimoji="0" lang="ru-RU" sz="7200" b="0" i="0" u="none" strike="noStrike" kern="1200" cap="none" spc="0" normalizeH="0" baseline="0" noProof="0" dirty="0" err="1" smtClean="0">
                <a:ln>
                  <a:noFill/>
                </a:ln>
                <a:solidFill>
                  <a:schemeClr val="accent1">
                    <a:lumMod val="50000"/>
                  </a:schemeClr>
                </a:solidFill>
                <a:effectLst/>
                <a:uLnTx/>
                <a:uFillTx/>
                <a:latin typeface="Times New Roman" pitchFamily="18" charset="0"/>
                <a:ea typeface="+mn-ea"/>
                <a:cs typeface="Times New Roman" pitchFamily="18" charset="0"/>
              </a:rPr>
              <a:t>Нэш</a:t>
            </a:r>
            <a:r>
              <a:rPr kumimoji="0" lang="ru-RU"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 </a:t>
            </a:r>
            <a:r>
              <a:rPr kumimoji="0" lang="en-US"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a:t>
            </a:r>
            <a:r>
              <a:rPr kumimoji="0" lang="ru-RU"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1949</a:t>
            </a:r>
            <a:r>
              <a:rPr kumimoji="0" lang="en-US"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 -</a:t>
            </a:r>
            <a:r>
              <a:rPr kumimoji="0" lang="ru-RU"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rPr>
              <a:t> фундаментальный анализ равновесия в теории некооперативных игр (Нобелевская премия ).</a:t>
            </a:r>
            <a:endParaRPr kumimoji="0" lang="en-US" sz="7200" b="0" i="0" u="none" strike="noStrike" kern="1200" cap="none" spc="0" normalizeH="0" baseline="0" noProof="0" dirty="0" smtClean="0">
              <a:ln>
                <a:noFill/>
              </a:ln>
              <a:solidFill>
                <a:schemeClr val="accent1">
                  <a:lumMod val="50000"/>
                </a:schemeClr>
              </a:solidFill>
              <a:effectLst/>
              <a:uLnTx/>
              <a:uFillTx/>
              <a:latin typeface="Times New Roman" pitchFamily="18" charset="0"/>
              <a:ea typeface="+mn-ea"/>
              <a:cs typeface="Times New Roman" pitchFamily="18" charset="0"/>
            </a:endParaRPr>
          </a:p>
          <a:p>
            <a:pPr marL="0" marR="0" lvl="0" indent="-48006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ru-RU" sz="72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ru-RU" sz="7200" b="0" i="0" u="none" strike="noStrike" kern="1200" cap="none" spc="0" normalizeH="0" baseline="0" noProof="0" dirty="0" smtClean="0">
              <a:ln>
                <a:noFill/>
              </a:ln>
              <a:solidFill>
                <a:schemeClr val="tx2"/>
              </a:solidFill>
              <a:effectLst/>
              <a:uLnTx/>
              <a:uFillTx/>
              <a:latin typeface="Constantia" pitchFamily="18" charset="0"/>
              <a:ea typeface="+mn-ea"/>
              <a:cs typeface="+mn-cs"/>
            </a:endParaRPr>
          </a:p>
          <a:p>
            <a:pPr marL="480060" marR="0" lvl="0" indent="-48006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ru-RU" sz="5500" b="0" i="0" u="none" strike="noStrike" kern="1200" cap="none" spc="0" normalizeH="0" baseline="0" noProof="0" dirty="0" smtClean="0">
              <a:ln>
                <a:noFill/>
              </a:ln>
              <a:solidFill>
                <a:schemeClr val="tx2"/>
              </a:solidFill>
              <a:effectLst/>
              <a:uLnTx/>
              <a:uFillTx/>
              <a:latin typeface="Constantia" pitchFamily="18" charset="0"/>
              <a:ea typeface="+mn-ea"/>
              <a:cs typeface="+mn-cs"/>
            </a:endParaRPr>
          </a:p>
          <a:p>
            <a:pPr marL="480060" marR="0" lvl="0" indent="-48006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ru-RU" sz="5500" b="0" i="0" u="none" strike="noStrike" kern="1200" cap="none" spc="0" normalizeH="0" baseline="0" noProof="0" dirty="0" smtClean="0">
                <a:ln>
                  <a:noFill/>
                </a:ln>
                <a:solidFill>
                  <a:schemeClr val="tx2"/>
                </a:solidFill>
                <a:effectLst/>
                <a:uLnTx/>
                <a:uFillTx/>
                <a:latin typeface="Constantia" pitchFamily="18" charset="0"/>
                <a:ea typeface="+mn-ea"/>
                <a:cs typeface="+mn-cs"/>
              </a:rPr>
              <a:t> </a:t>
            </a:r>
          </a:p>
          <a:p>
            <a:pPr marL="480060" marR="0" lvl="0" indent="-48006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ru-RU" sz="5500" b="0" i="0" u="none" strike="noStrike" kern="1200" cap="none" spc="0" normalizeH="0" baseline="0" noProof="0" dirty="0" smtClean="0">
                <a:ln>
                  <a:noFill/>
                </a:ln>
                <a:solidFill>
                  <a:schemeClr val="tx2"/>
                </a:solidFill>
                <a:effectLst/>
                <a:uLnTx/>
                <a:uFillTx/>
                <a:latin typeface="Constantia" pitchFamily="18" charset="0"/>
                <a:ea typeface="+mn-ea"/>
                <a:cs typeface="+mn-cs"/>
              </a:rPr>
              <a:t> </a:t>
            </a:r>
          </a:p>
          <a:p>
            <a:pPr marL="0" marR="0" lvl="0" indent="0" algn="l" defTabSz="914400" rtl="0" eaLnBrk="1" fontAlgn="auto" latinLnBrk="0" hangingPunct="1">
              <a:lnSpc>
                <a:spcPct val="100000"/>
              </a:lnSpc>
              <a:spcBef>
                <a:spcPts val="601"/>
              </a:spcBef>
              <a:spcAft>
                <a:spcPts val="0"/>
              </a:spcAft>
              <a:buClr>
                <a:schemeClr val="accent1"/>
              </a:buClr>
              <a:buSzPct val="70000"/>
              <a:buFont typeface="Wingdings 2"/>
              <a:buNone/>
              <a:tabLst/>
              <a:defRPr/>
            </a:pPr>
            <a:endParaRPr kumimoji="0" lang="ru-RU" sz="2900" b="0" i="0" u="none" strike="noStrike" kern="1200" cap="none" spc="0" normalizeH="0" baseline="0" noProof="0" dirty="0" smtClean="0">
              <a:ln>
                <a:noFill/>
              </a:ln>
              <a:solidFill>
                <a:schemeClr val="tx2"/>
              </a:solidFill>
              <a:effectLst/>
              <a:uLnTx/>
              <a:uFillTx/>
              <a:latin typeface="Constantia" pitchFamily="18" charset="0"/>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ru-RU" sz="2900" b="0" i="0" u="none" strike="noStrike" kern="1200" cap="none" spc="0" normalizeH="0" baseline="0" noProof="0" dirty="0">
              <a:ln>
                <a:noFill/>
              </a:ln>
              <a:solidFill>
                <a:schemeClr val="tx2"/>
              </a:solidFill>
              <a:effectLst/>
              <a:uLnTx/>
              <a:uFillTx/>
              <a:latin typeface="Constantia" pitchFamily="18" charset="0"/>
              <a:ea typeface="+mn-ea"/>
              <a:cs typeface="+mn-cs"/>
            </a:endParaRPr>
          </a:p>
        </p:txBody>
      </p:sp>
      <p:pic>
        <p:nvPicPr>
          <p:cNvPr id="3" name="Picture 1" descr="250px-John_f_nash_20061102_3"/>
          <p:cNvPicPr>
            <a:picLocks noChangeAspect="1" noChangeArrowheads="1"/>
          </p:cNvPicPr>
          <p:nvPr/>
        </p:nvPicPr>
        <p:blipFill>
          <a:blip r:embed="rId2"/>
          <a:srcRect/>
          <a:stretch>
            <a:fillRect/>
          </a:stretch>
        </p:blipFill>
        <p:spPr bwMode="auto">
          <a:xfrm>
            <a:off x="514320" y="9401196"/>
            <a:ext cx="2408583" cy="2928958"/>
          </a:xfrm>
          <a:prstGeom prst="rect">
            <a:avLst/>
          </a:prstGeom>
          <a:noFill/>
          <a:ln w="9525">
            <a:noFill/>
            <a:miter lim="800000"/>
            <a:headEnd/>
            <a:tailEnd/>
          </a:ln>
        </p:spPr>
      </p:pic>
      <p:sp>
        <p:nvSpPr>
          <p:cNvPr id="4" name="Прямоугольник 3"/>
          <p:cNvSpPr/>
          <p:nvPr/>
        </p:nvSpPr>
        <p:spPr>
          <a:xfrm>
            <a:off x="942948" y="12258716"/>
            <a:ext cx="1785950" cy="292376"/>
          </a:xfrm>
          <a:prstGeom prst="rect">
            <a:avLst/>
          </a:prstGeom>
          <a:noFill/>
        </p:spPr>
        <p:txBody>
          <a:bodyPr wrap="square" lIns="91428" tIns="45714" rIns="91428" bIns="45714">
            <a:spAutoFit/>
          </a:bodyPr>
          <a:lstStyle/>
          <a:p>
            <a:r>
              <a:rPr lang="ru-RU" sz="1300" dirty="0">
                <a:latin typeface="Constantia" pitchFamily="18" charset="0"/>
              </a:rPr>
              <a:t>Джон </a:t>
            </a:r>
            <a:r>
              <a:rPr lang="ru-RU" sz="1300" dirty="0" err="1">
                <a:latin typeface="Constantia" pitchFamily="18" charset="0"/>
              </a:rPr>
              <a:t>Нэш</a:t>
            </a:r>
            <a:r>
              <a:rPr lang="ru-RU" sz="1300" dirty="0">
                <a:latin typeface="Constantia" pitchFamily="18" charset="0"/>
              </a:rPr>
              <a:t> в 2006 </a:t>
            </a:r>
            <a:r>
              <a:rPr lang="ru-RU" sz="1300" dirty="0" smtClean="0">
                <a:latin typeface="Constantia" pitchFamily="18" charset="0"/>
              </a:rPr>
              <a:t>г.</a:t>
            </a:r>
            <a:endParaRPr lang="ru-RU" sz="1300" dirty="0">
              <a:latin typeface="Constantia" pitchFamily="18" charset="0"/>
            </a:endParaRPr>
          </a:p>
        </p:txBody>
      </p:sp>
      <p:pic>
        <p:nvPicPr>
          <p:cNvPr id="5" name="Picture 2" descr="200px-JohnvonNeumann-LosAlamos"/>
          <p:cNvPicPr>
            <a:picLocks noChangeAspect="1" noChangeArrowheads="1"/>
          </p:cNvPicPr>
          <p:nvPr/>
        </p:nvPicPr>
        <p:blipFill>
          <a:blip r:embed="rId3"/>
          <a:srcRect/>
          <a:stretch>
            <a:fillRect/>
          </a:stretch>
        </p:blipFill>
        <p:spPr bwMode="auto">
          <a:xfrm>
            <a:off x="3443278" y="9401196"/>
            <a:ext cx="2542709" cy="3000396"/>
          </a:xfrm>
          <a:prstGeom prst="rect">
            <a:avLst/>
          </a:prstGeom>
          <a:noFill/>
          <a:ln w="9525">
            <a:noFill/>
            <a:miter lim="800000"/>
            <a:headEnd/>
            <a:tailEnd/>
          </a:ln>
        </p:spPr>
      </p:pic>
      <p:sp>
        <p:nvSpPr>
          <p:cNvPr id="6" name="Rectangle 3"/>
          <p:cNvSpPr>
            <a:spLocks noChangeArrowheads="1"/>
          </p:cNvSpPr>
          <p:nvPr/>
        </p:nvSpPr>
        <p:spPr bwMode="auto">
          <a:xfrm>
            <a:off x="6015046" y="9615510"/>
            <a:ext cx="3286148" cy="2846921"/>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spAutoFit/>
          </a:bodyPr>
          <a:lstStyle/>
          <a:p>
            <a:pPr indent="269843" algn="just" defTabSz="914290" fontAlgn="base">
              <a:spcBef>
                <a:spcPct val="0"/>
              </a:spcBef>
              <a:spcAft>
                <a:spcPct val="0"/>
              </a:spcAft>
            </a:pPr>
            <a:r>
              <a:rPr lang="ru-RU" sz="1800" b="1" dirty="0">
                <a:solidFill>
                  <a:schemeClr val="accent1">
                    <a:lumMod val="50000"/>
                  </a:schemeClr>
                </a:solidFill>
                <a:latin typeface="Times New Roman" pitchFamily="18" charset="0"/>
                <a:ea typeface="Times New Roman" pitchFamily="18" charset="0"/>
                <a:cs typeface="Times New Roman" pitchFamily="18" charset="0"/>
              </a:rPr>
              <a:t>Джон фон Нейман </a:t>
            </a:r>
            <a:r>
              <a:rPr lang="ru-RU" sz="1800" dirty="0" smtClean="0">
                <a:solidFill>
                  <a:schemeClr val="accent1">
                    <a:lumMod val="50000"/>
                  </a:schemeClr>
                </a:solidFill>
                <a:latin typeface="Times New Roman" pitchFamily="18" charset="0"/>
                <a:cs typeface="Times New Roman" pitchFamily="18" charset="0"/>
              </a:rPr>
              <a:t>(1903 —1957) </a:t>
            </a:r>
            <a:r>
              <a:rPr lang="ru-RU" sz="1600" dirty="0" smtClean="0">
                <a:solidFill>
                  <a:schemeClr val="accent1">
                    <a:lumMod val="50000"/>
                  </a:schemeClr>
                </a:solidFill>
                <a:latin typeface="Times New Roman" pitchFamily="18" charset="0"/>
                <a:cs typeface="Times New Roman" pitchFamily="18" charset="0"/>
              </a:rPr>
              <a:t>— </a:t>
            </a:r>
            <a:r>
              <a:rPr lang="ru-RU" sz="1600" dirty="0" err="1" smtClean="0">
                <a:solidFill>
                  <a:schemeClr val="accent1">
                    <a:lumMod val="50000"/>
                  </a:schemeClr>
                </a:solidFill>
                <a:latin typeface="Times New Roman" pitchFamily="18" charset="0"/>
                <a:cs typeface="Times New Roman" pitchFamily="18" charset="0"/>
              </a:rPr>
              <a:t>венгро-американский</a:t>
            </a:r>
            <a:r>
              <a:rPr lang="ru-RU" sz="1600" dirty="0" smtClean="0">
                <a:solidFill>
                  <a:schemeClr val="accent1">
                    <a:lumMod val="50000"/>
                  </a:schemeClr>
                </a:solidFill>
                <a:latin typeface="Times New Roman" pitchFamily="18" charset="0"/>
                <a:cs typeface="Times New Roman" pitchFamily="18" charset="0"/>
              </a:rPr>
              <a:t> математик, сделавший важный вклад в квантовую физику, квантовую логику, функциональный анализ, теорию множеств, информатику, экономику , теорию игр и другие отрасли науки.</a:t>
            </a:r>
          </a:p>
          <a:p>
            <a:pPr indent="269843" defTabSz="914290" fontAlgn="base">
              <a:spcBef>
                <a:spcPct val="0"/>
              </a:spcBef>
              <a:spcAft>
                <a:spcPct val="0"/>
              </a:spcAft>
            </a:pPr>
            <a:endParaRPr lang="ru-RU" sz="1300" dirty="0">
              <a:latin typeface="Constantia" pitchFamily="18" charset="0"/>
            </a:endParaRPr>
          </a:p>
          <a:p>
            <a:pPr indent="269843" defTabSz="914290" eaLnBrk="0" fontAlgn="base" hangingPunct="0">
              <a:spcBef>
                <a:spcPct val="0"/>
              </a:spcBef>
              <a:spcAft>
                <a:spcPct val="0"/>
              </a:spcAft>
            </a:pPr>
            <a:endParaRPr lang="ru-RU" sz="1800" dirty="0">
              <a:latin typeface="Arial" pitchFamily="34" charset="0"/>
            </a:endParaRPr>
          </a:p>
        </p:txBody>
      </p:sp>
      <p:sp>
        <p:nvSpPr>
          <p:cNvPr id="7" name="Прямоугольник 6"/>
          <p:cNvSpPr/>
          <p:nvPr/>
        </p:nvSpPr>
        <p:spPr>
          <a:xfrm>
            <a:off x="157130" y="6543676"/>
            <a:ext cx="9286940" cy="2585323"/>
          </a:xfrm>
          <a:prstGeom prst="rect">
            <a:avLst/>
          </a:prstGeom>
        </p:spPr>
        <p:txBody>
          <a:bodyPr wrap="square">
            <a:spAutoFit/>
          </a:bodyPr>
          <a:lstStyle/>
          <a:p>
            <a:pPr indent="457200" algn="just"/>
            <a:r>
              <a:rPr lang="ru-RU" sz="1800" dirty="0" smtClean="0">
                <a:solidFill>
                  <a:schemeClr val="accent1">
                    <a:lumMod val="50000"/>
                  </a:schemeClr>
                </a:solidFill>
                <a:latin typeface="Times New Roman" pitchFamily="18" charset="0"/>
                <a:cs typeface="Times New Roman" pitchFamily="18" charset="0"/>
              </a:rPr>
              <a:t>В своих трудах Дж. </a:t>
            </a:r>
            <a:r>
              <a:rPr lang="ru-RU" sz="1800" dirty="0" err="1" smtClean="0">
                <a:solidFill>
                  <a:schemeClr val="accent1">
                    <a:lumMod val="50000"/>
                  </a:schemeClr>
                </a:solidFill>
                <a:latin typeface="Times New Roman" pitchFamily="18" charset="0"/>
                <a:cs typeface="Times New Roman" pitchFamily="18" charset="0"/>
              </a:rPr>
              <a:t>Нэш</a:t>
            </a:r>
            <a:r>
              <a:rPr lang="ru-RU" sz="1800" dirty="0" smtClean="0">
                <a:solidFill>
                  <a:schemeClr val="accent1">
                    <a:lumMod val="50000"/>
                  </a:schemeClr>
                </a:solidFill>
                <a:latin typeface="Times New Roman" pitchFamily="18" charset="0"/>
                <a:cs typeface="Times New Roman" pitchFamily="18" charset="0"/>
              </a:rPr>
              <a:t> разработал принципы «управленческой динамики». Первые концепции теории игр анализировали антагонистические игры, когда есть проигравшие и выигравшие за их счет игроки. </a:t>
            </a:r>
            <a:r>
              <a:rPr lang="ru-RU" sz="1800" dirty="0" err="1" smtClean="0">
                <a:solidFill>
                  <a:schemeClr val="accent1">
                    <a:lumMod val="50000"/>
                  </a:schemeClr>
                </a:solidFill>
                <a:latin typeface="Times New Roman" pitchFamily="18" charset="0"/>
                <a:cs typeface="Times New Roman" pitchFamily="18" charset="0"/>
              </a:rPr>
              <a:t>Нэш</a:t>
            </a:r>
            <a:r>
              <a:rPr lang="ru-RU" sz="1800" dirty="0" smtClean="0">
                <a:solidFill>
                  <a:schemeClr val="accent1">
                    <a:lumMod val="50000"/>
                  </a:schemeClr>
                </a:solidFill>
                <a:latin typeface="Times New Roman" pitchFamily="18" charset="0"/>
                <a:cs typeface="Times New Roman" pitchFamily="18" charset="0"/>
              </a:rPr>
              <a:t> разрабатывает методы анализа, в которых все участники или выигрывают, или терпят поражение. Эти ситуации получили названия «равновесие по </a:t>
            </a:r>
            <a:r>
              <a:rPr lang="ru-RU" sz="1800" dirty="0" err="1" smtClean="0">
                <a:solidFill>
                  <a:schemeClr val="accent1">
                    <a:lumMod val="50000"/>
                  </a:schemeClr>
                </a:solidFill>
                <a:latin typeface="Times New Roman" pitchFamily="18" charset="0"/>
                <a:cs typeface="Times New Roman" pitchFamily="18" charset="0"/>
              </a:rPr>
              <a:t>Нэшу</a:t>
            </a:r>
            <a:r>
              <a:rPr lang="ru-RU" sz="1800" dirty="0" smtClean="0">
                <a:solidFill>
                  <a:schemeClr val="accent1">
                    <a:lumMod val="50000"/>
                  </a:schemeClr>
                </a:solidFill>
                <a:latin typeface="Times New Roman" pitchFamily="18" charset="0"/>
                <a:cs typeface="Times New Roman" pitchFamily="18" charset="0"/>
              </a:rPr>
              <a:t>», или «некооперативное равновесие», в ситуации стороны используют оптимальную стратегию, что и приводит к созданию устойчивого равновесия. Игрокам выгодно сохранять это равновесие, так как любое изменение ухудшит их положение. Эти работы Дж. </a:t>
            </a:r>
            <a:r>
              <a:rPr lang="ru-RU" sz="1800" dirty="0" err="1" smtClean="0">
                <a:solidFill>
                  <a:schemeClr val="accent1">
                    <a:lumMod val="50000"/>
                  </a:schemeClr>
                </a:solidFill>
                <a:latin typeface="Times New Roman" pitchFamily="18" charset="0"/>
                <a:cs typeface="Times New Roman" pitchFamily="18" charset="0"/>
              </a:rPr>
              <a:t>Нэша</a:t>
            </a:r>
            <a:r>
              <a:rPr lang="ru-RU" sz="1800" dirty="0" smtClean="0">
                <a:solidFill>
                  <a:schemeClr val="accent1">
                    <a:lumMod val="50000"/>
                  </a:schemeClr>
                </a:solidFill>
                <a:latin typeface="Times New Roman" pitchFamily="18" charset="0"/>
                <a:cs typeface="Times New Roman" pitchFamily="18" charset="0"/>
              </a:rPr>
              <a:t> сделали серьёзный вклад в развитие теории игр, были пересмотрены математические инструменты экономического моделирования.</a:t>
            </a:r>
            <a:endParaRPr lang="ru-RU" sz="1800"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729162" y="9901262"/>
            <a:ext cx="4214842" cy="2246757"/>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spAutoFit/>
          </a:bodyPr>
          <a:lstStyle/>
          <a:p>
            <a:pPr algn="just" defTabSz="914290" fontAlgn="base">
              <a:spcBef>
                <a:spcPct val="0"/>
              </a:spcBef>
              <a:spcAft>
                <a:spcPct val="0"/>
              </a:spcAft>
            </a:pPr>
            <a:r>
              <a:rPr lang="ru-RU" sz="1800" dirty="0" smtClean="0">
                <a:latin typeface="Times New Roman" pitchFamily="18" charset="0"/>
                <a:cs typeface="Times New Roman" pitchFamily="18" charset="0"/>
              </a:rPr>
              <a:t>(</a:t>
            </a:r>
            <a:r>
              <a:rPr lang="ru-RU" sz="1800" dirty="0" smtClean="0">
                <a:solidFill>
                  <a:schemeClr val="accent1">
                    <a:lumMod val="50000"/>
                  </a:schemeClr>
                </a:solidFill>
                <a:latin typeface="Times New Roman" pitchFamily="18" charset="0"/>
                <a:cs typeface="Times New Roman" pitchFamily="18" charset="0"/>
              </a:rPr>
              <a:t>теория активных систем, теория иерархических игр, </a:t>
            </a:r>
            <a:r>
              <a:rPr lang="en-US" sz="1800" dirty="0" smtClean="0">
                <a:solidFill>
                  <a:schemeClr val="accent1">
                    <a:lumMod val="50000"/>
                  </a:schemeClr>
                </a:solidFill>
                <a:latin typeface="Times New Roman" pitchFamily="18" charset="0"/>
                <a:cs typeface="Times New Roman" pitchFamily="18" charset="0"/>
              </a:rPr>
              <a:t>Mechanism Design</a:t>
            </a:r>
            <a:r>
              <a:rPr lang="ru-RU" sz="1800" dirty="0" smtClean="0">
                <a:solidFill>
                  <a:schemeClr val="accent1">
                    <a:lumMod val="50000"/>
                  </a:schemeClr>
                </a:solidFill>
                <a:latin typeface="Times New Roman" pitchFamily="18" charset="0"/>
                <a:cs typeface="Times New Roman" pitchFamily="18" charset="0"/>
              </a:rPr>
              <a:t>) – разработка  методологии управления организациями на базе моделей менеджмента, математической теории управления и теоретико-игровыми моделями принятия решений .</a:t>
            </a:r>
          </a:p>
          <a:p>
            <a:pPr defTabSz="914290" fontAlgn="base">
              <a:spcBef>
                <a:spcPct val="0"/>
              </a:spcBef>
              <a:spcAft>
                <a:spcPct val="0"/>
              </a:spcAft>
            </a:pPr>
            <a:endParaRPr lang="ru-RU" sz="1400" dirty="0">
              <a:solidFill>
                <a:schemeClr val="tx2">
                  <a:lumMod val="75000"/>
                </a:schemeClr>
              </a:solidFill>
              <a:latin typeface="Constantia" pitchFamily="18" charset="0"/>
              <a:ea typeface="Times New Roman" pitchFamily="18" charset="0"/>
            </a:endParaRPr>
          </a:p>
        </p:txBody>
      </p:sp>
      <p:sp>
        <p:nvSpPr>
          <p:cNvPr id="3" name="Прямоугольник 2"/>
          <p:cNvSpPr/>
          <p:nvPr/>
        </p:nvSpPr>
        <p:spPr>
          <a:xfrm>
            <a:off x="657196" y="9401196"/>
            <a:ext cx="3714776" cy="2292923"/>
          </a:xfrm>
          <a:prstGeom prst="rect">
            <a:avLst/>
          </a:prstGeom>
          <a:noFill/>
        </p:spPr>
        <p:txBody>
          <a:bodyPr wrap="square" lIns="91428" tIns="45714" rIns="91428" bIns="45714">
            <a:spAutoFit/>
          </a:bodyPr>
          <a:lstStyle/>
          <a:p>
            <a:pPr algn="just"/>
            <a:r>
              <a:rPr lang="ru-RU" sz="1800" b="1" dirty="0">
                <a:solidFill>
                  <a:schemeClr val="accent1">
                    <a:lumMod val="50000"/>
                  </a:schemeClr>
                </a:solidFill>
                <a:latin typeface="Times New Roman" pitchFamily="18" charset="0"/>
                <a:cs typeface="Times New Roman" pitchFamily="18" charset="0"/>
              </a:rPr>
              <a:t>Герберт </a:t>
            </a:r>
            <a:r>
              <a:rPr lang="ru-RU" sz="1800" b="1" dirty="0" err="1">
                <a:solidFill>
                  <a:schemeClr val="accent1">
                    <a:lumMod val="50000"/>
                  </a:schemeClr>
                </a:solidFill>
                <a:latin typeface="Times New Roman" pitchFamily="18" charset="0"/>
                <a:cs typeface="Times New Roman" pitchFamily="18" charset="0"/>
              </a:rPr>
              <a:t>Саймон</a:t>
            </a:r>
            <a:r>
              <a:rPr lang="ru-RU" sz="1800" b="1" dirty="0">
                <a:solidFill>
                  <a:schemeClr val="accent1">
                    <a:lumMod val="50000"/>
                  </a:schemeClr>
                </a:solidFill>
                <a:latin typeface="Times New Roman" pitchFamily="18" charset="0"/>
                <a:cs typeface="Times New Roman" pitchFamily="18" charset="0"/>
              </a:rPr>
              <a:t> </a:t>
            </a:r>
            <a:r>
              <a:rPr lang="ru-RU" sz="1800" b="1" dirty="0" err="1">
                <a:solidFill>
                  <a:schemeClr val="accent1">
                    <a:lumMod val="50000"/>
                  </a:schemeClr>
                </a:solidFill>
                <a:latin typeface="Times New Roman" pitchFamily="18" charset="0"/>
                <a:cs typeface="Times New Roman" pitchFamily="18" charset="0"/>
              </a:rPr>
              <a:t>Александер</a:t>
            </a:r>
            <a:r>
              <a:rPr lang="ru-RU" sz="1800" dirty="0">
                <a:solidFill>
                  <a:schemeClr val="accent1">
                    <a:lumMod val="50000"/>
                  </a:schemeClr>
                </a:solidFill>
                <a:latin typeface="Times New Roman" pitchFamily="18" charset="0"/>
                <a:cs typeface="Times New Roman" pitchFamily="18" charset="0"/>
              </a:rPr>
              <a:t> </a:t>
            </a:r>
            <a:r>
              <a:rPr lang="ru-RU" sz="1600" dirty="0" smtClean="0">
                <a:solidFill>
                  <a:schemeClr val="accent1">
                    <a:lumMod val="50000"/>
                  </a:schemeClr>
                </a:solidFill>
                <a:latin typeface="Times New Roman" pitchFamily="18" charset="0"/>
                <a:cs typeface="Times New Roman" pitchFamily="18" charset="0"/>
              </a:rPr>
              <a:t>(1916 —2001) — один из создателей современной теории управленческих решений. Лауреат Нобелевской премии по экономике (1978) «за новаторские исследования процесса принятия решений в экономических организациях, в фирмах».</a:t>
            </a:r>
          </a:p>
          <a:p>
            <a:endParaRPr lang="ru-RU" sz="1300" dirty="0">
              <a:latin typeface="Constantia" pitchFamily="18" charset="0"/>
            </a:endParaRPr>
          </a:p>
        </p:txBody>
      </p:sp>
      <p:pic>
        <p:nvPicPr>
          <p:cNvPr id="4" name="Picture 2" descr="HerbertSimon">
            <a:hlinkClick r:id="rId2" tooltip="HerbertSimon.jpg"/>
          </p:cNvPr>
          <p:cNvPicPr>
            <a:picLocks noChangeAspect="1" noChangeArrowheads="1"/>
          </p:cNvPicPr>
          <p:nvPr/>
        </p:nvPicPr>
        <p:blipFill>
          <a:blip r:embed="rId3"/>
          <a:srcRect/>
          <a:stretch>
            <a:fillRect/>
          </a:stretch>
        </p:blipFill>
        <p:spPr bwMode="auto">
          <a:xfrm>
            <a:off x="657196" y="6686552"/>
            <a:ext cx="1726019" cy="2571768"/>
          </a:xfrm>
          <a:prstGeom prst="rect">
            <a:avLst/>
          </a:prstGeom>
          <a:noFill/>
          <a:ln w="9525">
            <a:noFill/>
            <a:miter lim="800000"/>
            <a:headEnd/>
            <a:tailEnd/>
          </a:ln>
        </p:spPr>
      </p:pic>
      <p:sp>
        <p:nvSpPr>
          <p:cNvPr id="5" name="Rectangle 5"/>
          <p:cNvSpPr>
            <a:spLocks noChangeArrowheads="1"/>
          </p:cNvSpPr>
          <p:nvPr/>
        </p:nvSpPr>
        <p:spPr bwMode="auto">
          <a:xfrm>
            <a:off x="871510" y="400008"/>
            <a:ext cx="8001056" cy="1308038"/>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spAutoFit/>
          </a:bodyPr>
          <a:lstStyle/>
          <a:p>
            <a:pPr indent="269843" algn="just" defTabSz="914290" fontAlgn="base">
              <a:spcBef>
                <a:spcPct val="0"/>
              </a:spcBef>
              <a:spcAft>
                <a:spcPct val="0"/>
              </a:spcAft>
            </a:pPr>
            <a:r>
              <a:rPr lang="ru-RU" b="1" dirty="0" smtClean="0">
                <a:solidFill>
                  <a:schemeClr val="accent1">
                    <a:lumMod val="50000"/>
                  </a:schemeClr>
                </a:solidFill>
                <a:latin typeface="Times New Roman" pitchFamily="18" charset="0"/>
                <a:ea typeface="Times New Roman" pitchFamily="18" charset="0"/>
                <a:cs typeface="Times New Roman" pitchFamily="18" charset="0"/>
              </a:rPr>
              <a:t>Кибернетика</a:t>
            </a:r>
            <a:r>
              <a:rPr lang="ru-RU" sz="2000" i="1" dirty="0" smtClean="0">
                <a:solidFill>
                  <a:schemeClr val="accent1">
                    <a:lumMod val="50000"/>
                  </a:schemeClr>
                </a:solidFill>
                <a:latin typeface="Times New Roman" pitchFamily="18" charset="0"/>
                <a:ea typeface="Times New Roman" pitchFamily="18" charset="0"/>
                <a:cs typeface="Times New Roman" pitchFamily="18" charset="0"/>
              </a:rPr>
              <a:t> </a:t>
            </a:r>
            <a:r>
              <a:rPr lang="ru-RU" sz="1800" i="1" dirty="0" smtClean="0">
                <a:solidFill>
                  <a:schemeClr val="accent1">
                    <a:lumMod val="50000"/>
                  </a:schemeClr>
                </a:solidFill>
                <a:latin typeface="Times New Roman" pitchFamily="18" charset="0"/>
                <a:ea typeface="Times New Roman" pitchFamily="18" charset="0"/>
                <a:cs typeface="Times New Roman" pitchFamily="18" charset="0"/>
              </a:rPr>
              <a:t>(искусство управления) </a:t>
            </a:r>
            <a:r>
              <a:rPr lang="ru-RU" sz="1800" dirty="0" smtClean="0">
                <a:solidFill>
                  <a:schemeClr val="accent1">
                    <a:lumMod val="50000"/>
                  </a:schemeClr>
                </a:solidFill>
                <a:latin typeface="Times New Roman" pitchFamily="18" charset="0"/>
                <a:cs typeface="Times New Roman" pitchFamily="18" charset="0"/>
              </a:rPr>
              <a:t>– наука об управлении, связи и переработке информации – наука физико-математического профиля с собственным предметом исследования – кибернетическими системами (КС). </a:t>
            </a:r>
          </a:p>
          <a:p>
            <a:pPr indent="269843" algn="just" defTabSz="914290" fontAlgn="base">
              <a:spcBef>
                <a:spcPct val="0"/>
              </a:spcBef>
              <a:spcAft>
                <a:spcPct val="0"/>
              </a:spcAft>
            </a:pPr>
            <a:endParaRPr lang="ru-RU" sz="1800" dirty="0">
              <a:solidFill>
                <a:schemeClr val="tx2">
                  <a:lumMod val="75000"/>
                </a:schemeClr>
              </a:solidFill>
              <a:latin typeface="Constantia" pitchFamily="18" charset="0"/>
            </a:endParaRPr>
          </a:p>
        </p:txBody>
      </p:sp>
      <p:pic>
        <p:nvPicPr>
          <p:cNvPr id="6" name="Picture 4" descr="Файл:Norbert wiener.jpg"/>
          <p:cNvPicPr>
            <a:picLocks noChangeAspect="1" noChangeArrowheads="1"/>
          </p:cNvPicPr>
          <p:nvPr/>
        </p:nvPicPr>
        <p:blipFill>
          <a:blip r:embed="rId4"/>
          <a:srcRect/>
          <a:stretch>
            <a:fillRect/>
          </a:stretch>
        </p:blipFill>
        <p:spPr bwMode="auto">
          <a:xfrm>
            <a:off x="585758" y="2114520"/>
            <a:ext cx="1754875" cy="2428892"/>
          </a:xfrm>
          <a:prstGeom prst="rect">
            <a:avLst/>
          </a:prstGeom>
          <a:noFill/>
          <a:ln w="9525">
            <a:noFill/>
            <a:miter lim="800000"/>
            <a:headEnd/>
            <a:tailEnd/>
          </a:ln>
        </p:spPr>
      </p:pic>
      <p:sp>
        <p:nvSpPr>
          <p:cNvPr id="7" name="Прямоугольник 6"/>
          <p:cNvSpPr/>
          <p:nvPr/>
        </p:nvSpPr>
        <p:spPr>
          <a:xfrm>
            <a:off x="514320" y="4614850"/>
            <a:ext cx="1785950" cy="2046702"/>
          </a:xfrm>
          <a:prstGeom prst="rect">
            <a:avLst/>
          </a:prstGeom>
          <a:noFill/>
        </p:spPr>
        <p:txBody>
          <a:bodyPr wrap="square" lIns="91428" tIns="45714" rIns="91428" bIns="45714">
            <a:spAutoFit/>
          </a:bodyPr>
          <a:lstStyle/>
          <a:p>
            <a:pPr algn="just"/>
            <a:r>
              <a:rPr lang="ru-RU" sz="1800" b="1" dirty="0" err="1">
                <a:solidFill>
                  <a:schemeClr val="accent1">
                    <a:lumMod val="50000"/>
                  </a:schemeClr>
                </a:solidFill>
                <a:latin typeface="Times New Roman" pitchFamily="18" charset="0"/>
                <a:cs typeface="Times New Roman" pitchFamily="18" charset="0"/>
              </a:rPr>
              <a:t>Норберт</a:t>
            </a:r>
            <a:r>
              <a:rPr lang="ru-RU" sz="1800" b="1" dirty="0">
                <a:solidFill>
                  <a:schemeClr val="accent1">
                    <a:lumMod val="50000"/>
                  </a:schemeClr>
                </a:solidFill>
                <a:latin typeface="Times New Roman" pitchFamily="18" charset="0"/>
                <a:cs typeface="Times New Roman" pitchFamily="18" charset="0"/>
              </a:rPr>
              <a:t> Винер </a:t>
            </a:r>
            <a:r>
              <a:rPr lang="ru-RU" sz="1600" dirty="0" smtClean="0">
                <a:solidFill>
                  <a:schemeClr val="accent1">
                    <a:lumMod val="50000"/>
                  </a:schemeClr>
                </a:solidFill>
                <a:latin typeface="Times New Roman" pitchFamily="18" charset="0"/>
                <a:cs typeface="Times New Roman" pitchFamily="18" charset="0"/>
              </a:rPr>
              <a:t>(1894—1964) — основоположник кибернетики и теории искусственного интеллекта.</a:t>
            </a:r>
          </a:p>
          <a:p>
            <a:endParaRPr lang="ru-RU" sz="1300" dirty="0">
              <a:latin typeface="Constantia" pitchFamily="18" charset="0"/>
            </a:endParaRPr>
          </a:p>
        </p:txBody>
      </p:sp>
      <p:sp>
        <p:nvSpPr>
          <p:cNvPr id="8" name="Rectangle 1"/>
          <p:cNvSpPr>
            <a:spLocks noChangeArrowheads="1"/>
          </p:cNvSpPr>
          <p:nvPr/>
        </p:nvSpPr>
        <p:spPr bwMode="auto">
          <a:xfrm>
            <a:off x="2443146" y="1900207"/>
            <a:ext cx="678661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kumimoji="0" lang="ru-RU" sz="1800" b="0" i="0" u="none" strike="noStrike" cap="none" normalizeH="0" baseline="0" dirty="0" smtClean="0">
                <a:ln>
                  <a:noFill/>
                </a:ln>
                <a:solidFill>
                  <a:schemeClr val="accent1">
                    <a:lumMod val="50000"/>
                  </a:schemeClr>
                </a:solidFill>
                <a:effectLst/>
                <a:latin typeface="Constantia" pitchFamily="18" charset="0"/>
                <a:ea typeface="Calibri" pitchFamily="34" charset="0"/>
                <a:cs typeface="Times New Roman" pitchFamily="18" charset="0"/>
              </a:rPr>
              <a:t>     </a:t>
            </a:r>
            <a:r>
              <a:rPr kumimoji="0" lang="ru-RU" sz="18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КС </a:t>
            </a:r>
            <a:r>
              <a:rPr lang="ru-RU" sz="1800" dirty="0" smtClean="0">
                <a:solidFill>
                  <a:schemeClr val="accent1">
                    <a:lumMod val="50000"/>
                  </a:schemeClr>
                </a:solidFill>
                <a:latin typeface="Times New Roman" pitchFamily="18" charset="0"/>
                <a:cs typeface="Times New Roman" pitchFamily="18" charset="0"/>
              </a:rPr>
              <a:t>— </a:t>
            </a:r>
            <a:r>
              <a:rPr kumimoji="0" lang="ru-RU" sz="18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математическая модель сложных систем.</a:t>
            </a:r>
            <a:endPar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algn="just" defTabSz="914400" rtl="0" eaLnBrk="0" fontAlgn="base" latinLnBrk="0" hangingPunct="0">
              <a:lnSpc>
                <a:spcPct val="100000"/>
              </a:lnSpc>
              <a:spcBef>
                <a:spcPct val="0"/>
              </a:spcBef>
              <a:spcAft>
                <a:spcPct val="0"/>
              </a:spcAft>
              <a:buClrTx/>
              <a:buSzTx/>
              <a:tabLst/>
            </a:pPr>
            <a:r>
              <a:rPr kumimoji="0" lang="ru-RU" sz="18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Элементарная КС – набор из трех функций времени (входной и выходной  сигналы,   состояние элемента)  и   двух операторов связи между ними. Все КС строятся  из  таких элементов путем отождествления  выходов  одних  элементов  с  входами других. </a:t>
            </a:r>
            <a:endPar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algn="just" defTabSz="914400" rtl="0" eaLnBrk="0" fontAlgn="base" latinLnBrk="0" hangingPunct="0">
              <a:lnSpc>
                <a:spcPct val="100000"/>
              </a:lnSpc>
              <a:spcBef>
                <a:spcPct val="0"/>
              </a:spcBef>
              <a:spcAft>
                <a:spcPct val="0"/>
              </a:spcAft>
              <a:buClrTx/>
              <a:buSzTx/>
              <a:tabLst/>
            </a:pPr>
            <a:r>
              <a:rPr kumimoji="0" lang="ru-RU" sz="18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Примеры КС:   логические сети и сети абстрактных автоматов, электрические и электромеханические устройства, биологические организмы  и  системы,  экологические,     экономические, социальные системы, системы междисциплинарной природы. </a:t>
            </a:r>
          </a:p>
          <a:p>
            <a:pPr marL="0" marR="0" lvl="0" algn="just" defTabSz="914400" rtl="0" eaLnBrk="0" fontAlgn="base" latinLnBrk="0" hangingPunct="0">
              <a:lnSpc>
                <a:spcPct val="100000"/>
              </a:lnSpc>
              <a:spcBef>
                <a:spcPct val="0"/>
              </a:spcBef>
              <a:spcAft>
                <a:spcPct val="0"/>
              </a:spcAft>
              <a:buClrTx/>
              <a:buSzTx/>
              <a:tabLst/>
            </a:pPr>
            <a:r>
              <a:rPr kumimoji="0" lang="ru-RU" sz="18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Основные задачи МК:</a:t>
            </a:r>
            <a:endPar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lvl="0" algn="just" defTabSz="914400" eaLnBrk="0" fontAlgn="base" hangingPunct="0">
              <a:spcBef>
                <a:spcPct val="0"/>
              </a:spcBef>
              <a:spcAft>
                <a:spcPct val="0"/>
              </a:spcAft>
            </a:pPr>
            <a:r>
              <a:rPr kumimoji="0" lang="ru-RU" sz="18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-анализ КС </a:t>
            </a:r>
            <a:r>
              <a:rPr lang="ru-RU" sz="1800" dirty="0" smtClean="0">
                <a:solidFill>
                  <a:schemeClr val="accent1">
                    <a:lumMod val="50000"/>
                  </a:schemeClr>
                </a:solidFill>
                <a:latin typeface="Times New Roman" pitchFamily="18" charset="0"/>
                <a:cs typeface="Times New Roman" pitchFamily="18" charset="0"/>
              </a:rPr>
              <a:t>— </a:t>
            </a:r>
            <a:r>
              <a:rPr kumimoji="0" lang="ru-RU" sz="18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поиск   свойств  (алгоритма)   задаваемого  КС преобразования информации; </a:t>
            </a:r>
            <a:endPar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algn="just" defTabSz="914400" rtl="0" eaLnBrk="0" fontAlgn="base" latinLnBrk="0" hangingPunct="0">
              <a:lnSpc>
                <a:spcPct val="100000"/>
              </a:lnSpc>
              <a:spcBef>
                <a:spcPct val="0"/>
              </a:spcBef>
              <a:spcAft>
                <a:spcPct val="0"/>
              </a:spcAft>
              <a:buClrTx/>
              <a:buSzTx/>
              <a:tabLst/>
            </a:pPr>
            <a:r>
              <a:rPr kumimoji="0" lang="ru-RU" sz="18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-синтез КС – поиск  структуры КС, реализующей заданное преобразование (в частности – основная задача управления); </a:t>
            </a:r>
            <a:endPar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algn="just" defTabSz="914400" rtl="0" eaLnBrk="0" fontAlgn="base" latinLnBrk="0" hangingPunct="0">
              <a:lnSpc>
                <a:spcPct val="100000"/>
              </a:lnSpc>
              <a:spcBef>
                <a:spcPct val="0"/>
              </a:spcBef>
              <a:spcAft>
                <a:spcPct val="0"/>
              </a:spcAft>
              <a:buClrTx/>
              <a:buSzTx/>
              <a:tabLst/>
            </a:pPr>
            <a:r>
              <a:rPr kumimoji="0" lang="ru-RU" sz="18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-оптимизации КС – поиск  КС с экстремальными значениями определяемых на них функционалов.</a:t>
            </a:r>
            <a:endPar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algn="just" defTabSz="914400" rtl="0" eaLnBrk="0" fontAlgn="base" latinLnBrk="0" hangingPunct="0">
              <a:lnSpc>
                <a:spcPct val="100000"/>
              </a:lnSpc>
              <a:spcBef>
                <a:spcPct val="0"/>
              </a:spcBef>
              <a:spcAft>
                <a:spcPct val="0"/>
              </a:spcAft>
              <a:buClrTx/>
              <a:buSzTx/>
              <a:tabLst/>
            </a:pPr>
            <a:r>
              <a:rPr kumimoji="0" lang="ru-RU" sz="18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В  простых КС эти задачи решаются методами ИО.  В сложных КС  используется метод компьютерного эксперимента (</a:t>
            </a:r>
            <a:r>
              <a:rPr kumimoji="0" lang="ru-RU" sz="1800" b="1" i="1"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имитационного моделирования).</a:t>
            </a:r>
            <a:r>
              <a:rPr kumimoji="0" lang="ru-RU" sz="18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lvl="0" algn="just" defTabSz="914400" eaLnBrk="0" fontAlgn="base" hangingPunct="0">
              <a:spcBef>
                <a:spcPct val="0"/>
              </a:spcBef>
              <a:spcAft>
                <a:spcPct val="0"/>
              </a:spcAft>
            </a:pPr>
            <a:r>
              <a:rPr lang="ru-RU" sz="1800" dirty="0" smtClean="0">
                <a:solidFill>
                  <a:schemeClr val="accent1">
                    <a:lumMod val="50000"/>
                  </a:schemeClr>
                </a:solidFill>
                <a:latin typeface="Times New Roman" pitchFamily="18" charset="0"/>
                <a:cs typeface="Times New Roman" pitchFamily="18" charset="0"/>
              </a:rPr>
              <a:t>     Математические разделы кибернетики получили название – математическая кибернетика (МК). </a:t>
            </a:r>
          </a:p>
          <a:p>
            <a:pPr lvl="0" algn="just" defTabSz="914400" eaLnBrk="0" fontAlgn="base" hangingPunct="0">
              <a:spcBef>
                <a:spcPct val="0"/>
              </a:spcBef>
              <a:spcAft>
                <a:spcPct val="0"/>
              </a:spcAft>
            </a:pPr>
            <a:r>
              <a:rPr kumimoji="0" lang="ru-RU" sz="18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Специальные  задачи  МК  –       искусственный     интеллект, распознавание образов,  речи и т.п.</a:t>
            </a:r>
            <a:endPar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algn="just" defTabSz="914400" rtl="0" eaLnBrk="0" fontAlgn="base" latinLnBrk="0" hangingPunct="0">
              <a:lnSpc>
                <a:spcPct val="100000"/>
              </a:lnSpc>
              <a:spcBef>
                <a:spcPct val="0"/>
              </a:spcBef>
              <a:spcAft>
                <a:spcPct val="0"/>
              </a:spcAft>
              <a:buClrTx/>
              <a:buSzTx/>
              <a:tabLst/>
            </a:pPr>
            <a:r>
              <a:rPr kumimoji="0" lang="ru-RU" sz="18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Специальный  раздел  МК   -   информатика.</a:t>
            </a:r>
            <a:endPar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a:t>
            </a:r>
          </a:p>
        </p:txBody>
      </p:sp>
      <p:sp>
        <p:nvSpPr>
          <p:cNvPr id="9" name="Прямоугольник 8"/>
          <p:cNvSpPr/>
          <p:nvPr/>
        </p:nvSpPr>
        <p:spPr>
          <a:xfrm>
            <a:off x="4443410" y="9115444"/>
            <a:ext cx="4800600" cy="830997"/>
          </a:xfrm>
          <a:prstGeom prst="rect">
            <a:avLst/>
          </a:prstGeom>
        </p:spPr>
        <p:txBody>
          <a:bodyPr>
            <a:spAutoFit/>
          </a:bodyPr>
          <a:lstStyle/>
          <a:p>
            <a:pPr algn="ctr"/>
            <a:r>
              <a:rPr lang="ru-RU" sz="2400" b="1" dirty="0" smtClean="0">
                <a:solidFill>
                  <a:schemeClr val="accent1">
                    <a:lumMod val="50000"/>
                  </a:schemeClr>
                </a:solidFill>
                <a:latin typeface="Times New Roman" pitchFamily="18" charset="0"/>
                <a:cs typeface="Times New Roman" pitchFamily="18" charset="0"/>
              </a:rPr>
              <a:t>Теория управления организационными системами </a:t>
            </a:r>
            <a:endParaRPr lang="ru-RU" sz="2400" b="1"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57130" y="1328703"/>
            <a:ext cx="9286940" cy="93102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tab pos="457200" algn="l"/>
              </a:tabLst>
            </a:pPr>
            <a:r>
              <a:rPr kumimoji="0" lang="ru-RU" sz="18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Управление системами междисциплинарной природы  (УСМП) – одно из основных направлений фундаментальных исследований РАН на 2007-2011 годы. </a:t>
            </a:r>
            <a:endPar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457200" algn="l"/>
              </a:tabLst>
            </a:pPr>
            <a:r>
              <a:rPr kumimoji="0" lang="ru-RU" sz="18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СМП –  организационные, организационно-технические, социально-экономические и эколого-экономические. Основания теории УСМП: ТАУ, ТОУ, ИО,  теория принятия решений, аппарат механизмов управления и распределенного искусственного интеллекта (</a:t>
            </a:r>
            <a:r>
              <a:rPr kumimoji="0" lang="ru-RU" sz="1800" b="0" i="0" u="none" strike="noStrike" cap="none" normalizeH="0" baseline="0" dirty="0" err="1" smtClean="0">
                <a:ln>
                  <a:noFill/>
                </a:ln>
                <a:solidFill>
                  <a:schemeClr val="accent1">
                    <a:lumMod val="50000"/>
                  </a:schemeClr>
                </a:solidFill>
                <a:effectLst/>
                <a:latin typeface="Times New Roman" pitchFamily="18" charset="0"/>
                <a:ea typeface="Calibri" pitchFamily="34" charset="0"/>
                <a:cs typeface="Times New Roman" pitchFamily="18" charset="0"/>
              </a:rPr>
              <a:t>мультиагентных</a:t>
            </a:r>
            <a:r>
              <a:rPr kumimoji="0" lang="ru-RU" sz="18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систем). Специфика СМП – самостоятельное </a:t>
            </a:r>
            <a:r>
              <a:rPr kumimoji="0" lang="ru-RU" sz="1800" b="0" i="0" u="none" strike="noStrike" cap="none" normalizeH="0" baseline="0" dirty="0" err="1" smtClean="0">
                <a:ln>
                  <a:noFill/>
                </a:ln>
                <a:solidFill>
                  <a:schemeClr val="accent1">
                    <a:lumMod val="50000"/>
                  </a:schemeClr>
                </a:solidFill>
                <a:effectLst/>
                <a:latin typeface="Times New Roman" pitchFamily="18" charset="0"/>
                <a:ea typeface="Calibri" pitchFamily="34" charset="0"/>
                <a:cs typeface="Times New Roman" pitchFamily="18" charset="0"/>
              </a:rPr>
              <a:t>целеполагание</a:t>
            </a:r>
            <a:r>
              <a:rPr kumimoji="0" lang="ru-RU" sz="18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целенаправленное поведение, рефлексия, прогнозирование поведения управляющего органа. </a:t>
            </a:r>
            <a:endParaRPr kumimoji="0" lang="ru-RU" sz="18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457200" algn="l"/>
              </a:tabLst>
            </a:pPr>
            <a:r>
              <a:rPr kumimoji="0" lang="ru-RU" sz="1800" b="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Классы актуальных задач: согласование интересов, рефлексивное управление, оптимизация сетевых и иерархических структур. </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ru-RU"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Ведущие отечественные научные центры в области теории управления.</a:t>
            </a:r>
            <a:endParaRPr kumimoji="0" lang="ru-RU"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ru-RU" sz="19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ИНСТИТУТ ПРОБЛЕМ УПРАВЛЕНИЯ ИМЕНИ В. А. ТРАПЕЗНИКОВА РАН</a:t>
            </a:r>
            <a:endParaRPr kumimoji="0" lang="ru-RU" sz="19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lvl="0" indent="457200" algn="just" defTabSz="914400" eaLnBrk="0" fontAlgn="base" hangingPunct="0">
              <a:spcBef>
                <a:spcPct val="0"/>
              </a:spcBef>
              <a:spcAft>
                <a:spcPct val="0"/>
              </a:spcAft>
              <a:tabLst>
                <a:tab pos="457200" algn="l"/>
              </a:tabLst>
            </a:pPr>
            <a:r>
              <a:rPr kumimoji="0" lang="ru-RU" sz="1600" i="0" u="none" strike="noStrike" cap="none" normalizeH="0" baseline="0" dirty="0" smtClean="0">
                <a:ln>
                  <a:noFill/>
                </a:ln>
                <a:solidFill>
                  <a:schemeClr val="tx1"/>
                </a:solidFill>
                <a:effectLst/>
                <a:latin typeface="Constantia" pitchFamily="18" charset="0"/>
                <a:ea typeface="Calibri" pitchFamily="34" charset="0"/>
                <a:cs typeface="Times New Roman" pitchFamily="18" charset="0"/>
              </a:rPr>
              <a:t>	</a:t>
            </a:r>
            <a:r>
              <a:rPr kumimoji="0" lang="ru-RU" sz="180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Создан в 1939 г.  </a:t>
            </a:r>
            <a:r>
              <a:rPr kumimoji="0" lang="ru-RU" sz="1800" b="1"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Наиболее</a:t>
            </a:r>
            <a:r>
              <a:rPr kumimoji="0" lang="en-US" sz="1800" b="1"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a:t>
            </a:r>
            <a:r>
              <a:rPr kumimoji="0" lang="ru-RU" sz="1800" b="1"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выдающиеся</a:t>
            </a:r>
            <a:r>
              <a:rPr kumimoji="0" lang="en-US" sz="1800" b="1"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a:t>
            </a:r>
            <a:r>
              <a:rPr kumimoji="0" lang="ru-RU" sz="1800" b="1"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достижения:</a:t>
            </a:r>
            <a:r>
              <a:rPr kumimoji="0" lang="en-US" sz="1800" b="1"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a:t>
            </a:r>
            <a:r>
              <a:rPr kumimoji="0" lang="ru-RU" sz="180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разработка математического аппарата алгебры логики для анализа и синтеза релейно-контактных схем ; разработка общей теории </a:t>
            </a:r>
            <a:r>
              <a:rPr kumimoji="0" lang="en-US" sz="180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a:t>
            </a:r>
            <a:r>
              <a:rPr kumimoji="0" lang="ru-RU" sz="180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адаптивных систем, линейных,</a:t>
            </a:r>
            <a:r>
              <a:rPr kumimoji="0" lang="en-US" sz="180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a:t>
            </a:r>
            <a:r>
              <a:rPr kumimoji="0" lang="ru-RU" sz="180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нелинейных, дискретных, стохастических</a:t>
            </a:r>
            <a:r>
              <a:rPr kumimoji="0" lang="en-US" sz="180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a:t>
            </a:r>
            <a:r>
              <a:rPr kumimoji="0" lang="ru-RU" sz="180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систем</a:t>
            </a:r>
            <a:r>
              <a:rPr kumimoji="0" lang="en-US" sz="180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a:t>
            </a:r>
            <a:r>
              <a:rPr kumimoji="0" lang="ru-RU" sz="180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управления, </a:t>
            </a:r>
            <a:r>
              <a:rPr lang="ru-RU" sz="1800" dirty="0" smtClean="0">
                <a:solidFill>
                  <a:schemeClr val="accent1">
                    <a:lumMod val="50000"/>
                  </a:schemeClr>
                </a:solidFill>
                <a:latin typeface="Times New Roman" pitchFamily="18" charset="0"/>
                <a:ea typeface="Calibri" pitchFamily="34" charset="0"/>
                <a:cs typeface="Times New Roman" pitchFamily="18" charset="0"/>
              </a:rPr>
              <a:t>основ </a:t>
            </a:r>
            <a:r>
              <a:rPr lang="en-US" sz="1800" dirty="0" smtClean="0">
                <a:solidFill>
                  <a:schemeClr val="accent1">
                    <a:lumMod val="50000"/>
                  </a:schemeClr>
                </a:solidFill>
                <a:latin typeface="Times New Roman" pitchFamily="18" charset="0"/>
                <a:ea typeface="Calibri" pitchFamily="34" charset="0"/>
                <a:cs typeface="Times New Roman" pitchFamily="18" charset="0"/>
              </a:rPr>
              <a:t> </a:t>
            </a:r>
            <a:r>
              <a:rPr lang="ru-RU" sz="1800" dirty="0" smtClean="0">
                <a:solidFill>
                  <a:schemeClr val="accent1">
                    <a:lumMod val="50000"/>
                  </a:schemeClr>
                </a:solidFill>
                <a:latin typeface="Times New Roman" pitchFamily="18" charset="0"/>
                <a:ea typeface="Calibri" pitchFamily="34" charset="0"/>
                <a:cs typeface="Times New Roman" pitchFamily="18" charset="0"/>
              </a:rPr>
              <a:t>теории</a:t>
            </a:r>
            <a:r>
              <a:rPr lang="en-US" sz="1800" dirty="0" smtClean="0">
                <a:solidFill>
                  <a:schemeClr val="accent1">
                    <a:lumMod val="50000"/>
                  </a:schemeClr>
                </a:solidFill>
                <a:latin typeface="Times New Roman" pitchFamily="18" charset="0"/>
                <a:ea typeface="Calibri" pitchFamily="34" charset="0"/>
                <a:cs typeface="Times New Roman" pitchFamily="18" charset="0"/>
              </a:rPr>
              <a:t>  </a:t>
            </a:r>
            <a:r>
              <a:rPr lang="ru-RU" sz="1800" dirty="0" smtClean="0">
                <a:solidFill>
                  <a:schemeClr val="accent1">
                    <a:lumMod val="50000"/>
                  </a:schemeClr>
                </a:solidFill>
                <a:latin typeface="Times New Roman" pitchFamily="18" charset="0"/>
                <a:ea typeface="Calibri" pitchFamily="34" charset="0"/>
                <a:cs typeface="Times New Roman" pitchFamily="18" charset="0"/>
              </a:rPr>
              <a:t> оптимального  и дуального управления;  </a:t>
            </a:r>
            <a:r>
              <a:rPr kumimoji="0" lang="ru-RU" sz="180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создание  аналоговых </a:t>
            </a:r>
            <a:r>
              <a:rPr kumimoji="0" lang="en-US" sz="180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a:t>
            </a:r>
            <a:r>
              <a:rPr kumimoji="0" lang="ru-RU" sz="180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вычислительных </a:t>
            </a:r>
            <a:r>
              <a:rPr kumimoji="0" lang="en-US" sz="180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a:t>
            </a:r>
            <a:r>
              <a:rPr kumimoji="0" lang="ru-RU" sz="180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систем ; </a:t>
            </a:r>
            <a:r>
              <a:rPr kumimoji="0" lang="en-US" sz="180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a:t>
            </a:r>
            <a:r>
              <a:rPr kumimoji="0" lang="ru-RU" sz="180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создание принципиально новых чувствительных элементов, датчиков и приборов, систем управления жидкостными ракетными двигателями, средств программируемой автоматики</a:t>
            </a:r>
            <a:r>
              <a:rPr kumimoji="0" lang="en-US" sz="180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a:t>
            </a:r>
            <a:r>
              <a:rPr kumimoji="0" lang="ru-RU" sz="180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с </a:t>
            </a:r>
            <a:r>
              <a:rPr kumimoji="0" lang="en-US" sz="180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   </a:t>
            </a:r>
            <a:r>
              <a:rPr kumimoji="0" lang="ru-RU" sz="1800" i="0" u="none" strike="noStrike" cap="none" normalizeH="0" baseline="0" dirty="0" smtClean="0">
                <a:ln>
                  <a:noFill/>
                </a:ln>
                <a:solidFill>
                  <a:schemeClr val="accent1">
                    <a:lumMod val="50000"/>
                  </a:schemeClr>
                </a:solidFill>
                <a:effectLst/>
                <a:latin typeface="Times New Roman" pitchFamily="18" charset="0"/>
                <a:ea typeface="Calibri" pitchFamily="34" charset="0"/>
                <a:cs typeface="Times New Roman" pitchFamily="18" charset="0"/>
              </a:rPr>
              <a:t>параллельной структурой , системы автоматизации программирования станков с ЧПУ.</a:t>
            </a:r>
            <a:r>
              <a:rPr lang="ru-RU" sz="1800" b="1" dirty="0" smtClean="0">
                <a:solidFill>
                  <a:schemeClr val="accent1">
                    <a:lumMod val="50000"/>
                  </a:schemeClr>
                </a:solidFill>
                <a:latin typeface="Times New Roman" pitchFamily="18" charset="0"/>
                <a:cs typeface="Times New Roman" pitchFamily="18" charset="0"/>
              </a:rPr>
              <a:t> </a:t>
            </a:r>
          </a:p>
          <a:p>
            <a:pPr lvl="0" indent="457200" algn="just" defTabSz="914400" eaLnBrk="0" fontAlgn="base" hangingPunct="0">
              <a:spcBef>
                <a:spcPct val="0"/>
              </a:spcBef>
              <a:spcAft>
                <a:spcPct val="0"/>
              </a:spcAft>
              <a:tabLst>
                <a:tab pos="457200" algn="l"/>
              </a:tabLst>
            </a:pPr>
            <a:r>
              <a:rPr lang="ru-RU" sz="1800" dirty="0" smtClean="0">
                <a:solidFill>
                  <a:schemeClr val="accent1">
                    <a:lumMod val="50000"/>
                  </a:schemeClr>
                </a:solidFill>
                <a:latin typeface="Times New Roman" pitchFamily="18" charset="0"/>
                <a:cs typeface="Times New Roman" pitchFamily="18" charset="0"/>
              </a:rPr>
              <a:t>Предвоенные годы жизни Института отмечены продвижениями в области описания систем управления с помощью дифференциальных уравнений и дискуссией по "условиям компенсации" Г.В. </a:t>
            </a:r>
            <a:r>
              <a:rPr lang="ru-RU" sz="1800" dirty="0" err="1" smtClean="0">
                <a:solidFill>
                  <a:schemeClr val="accent1">
                    <a:lumMod val="50000"/>
                  </a:schemeClr>
                </a:solidFill>
                <a:latin typeface="Times New Roman" pitchFamily="18" charset="0"/>
                <a:cs typeface="Times New Roman" pitchFamily="18" charset="0"/>
              </a:rPr>
              <a:t>Щипанова</a:t>
            </a:r>
            <a:r>
              <a:rPr lang="ru-RU" sz="1800" dirty="0" smtClean="0">
                <a:solidFill>
                  <a:schemeClr val="accent1">
                    <a:lumMod val="50000"/>
                  </a:schemeClr>
                </a:solidFill>
                <a:latin typeface="Times New Roman" pitchFamily="18" charset="0"/>
                <a:cs typeface="Times New Roman" pitchFamily="18" charset="0"/>
              </a:rPr>
              <a:t>, при выполнении которых, как утверждал их автор, система автоматического регулирования перестаёт реагировать на приложенные к ней внешние возмущения. Эта дискуссия велась на страницах не только научных изданий, но и центральной партийной прессы. Фактически, условия </a:t>
            </a:r>
            <a:r>
              <a:rPr lang="ru-RU" sz="1800" dirty="0" err="1" smtClean="0">
                <a:solidFill>
                  <a:schemeClr val="accent1">
                    <a:lumMod val="50000"/>
                  </a:schemeClr>
                </a:solidFill>
                <a:latin typeface="Times New Roman" pitchFamily="18" charset="0"/>
                <a:cs typeface="Times New Roman" pitchFamily="18" charset="0"/>
              </a:rPr>
              <a:t>Щипанова</a:t>
            </a:r>
            <a:r>
              <a:rPr lang="ru-RU" sz="1800" dirty="0" smtClean="0">
                <a:solidFill>
                  <a:schemeClr val="accent1">
                    <a:lumMod val="50000"/>
                  </a:schemeClr>
                </a:solidFill>
                <a:latin typeface="Times New Roman" pitchFamily="18" charset="0"/>
                <a:cs typeface="Times New Roman" pitchFamily="18" charset="0"/>
              </a:rPr>
              <a:t> были предтечей того, что впоследствии стало теорией инвариантности, развитой В.С. </a:t>
            </a:r>
            <a:r>
              <a:rPr lang="ru-RU" sz="1800" dirty="0" err="1" smtClean="0">
                <a:solidFill>
                  <a:schemeClr val="accent1">
                    <a:lumMod val="50000"/>
                  </a:schemeClr>
                </a:solidFill>
                <a:latin typeface="Times New Roman" pitchFamily="18" charset="0"/>
                <a:cs typeface="Times New Roman" pitchFamily="18" charset="0"/>
              </a:rPr>
              <a:t>Кулебакиным</a:t>
            </a:r>
            <a:r>
              <a:rPr lang="ru-RU" sz="1800" dirty="0" smtClean="0">
                <a:solidFill>
                  <a:schemeClr val="accent1">
                    <a:lumMod val="50000"/>
                  </a:schemeClr>
                </a:solidFill>
                <a:latin typeface="Times New Roman" pitchFamily="18" charset="0"/>
                <a:cs typeface="Times New Roman" pitchFamily="18" charset="0"/>
              </a:rPr>
              <a:t>, Н.Н. Лузиным и Б.Н. Петровым. Г.В. </a:t>
            </a:r>
            <a:r>
              <a:rPr lang="ru-RU" sz="1800" dirty="0" err="1" smtClean="0">
                <a:solidFill>
                  <a:schemeClr val="accent1">
                    <a:lumMod val="50000"/>
                  </a:schemeClr>
                </a:solidFill>
                <a:latin typeface="Times New Roman" pitchFamily="18" charset="0"/>
                <a:cs typeface="Times New Roman" pitchFamily="18" charset="0"/>
              </a:rPr>
              <a:t>Щипанов</a:t>
            </a:r>
            <a:r>
              <a:rPr lang="ru-RU" sz="1800" dirty="0" smtClean="0">
                <a:solidFill>
                  <a:schemeClr val="accent1">
                    <a:lumMod val="50000"/>
                  </a:schemeClr>
                </a:solidFill>
                <a:latin typeface="Times New Roman" pitchFamily="18" charset="0"/>
                <a:cs typeface="Times New Roman" pitchFamily="18" charset="0"/>
              </a:rPr>
              <a:t> умер в 1953 г., а его научная "реабилитация" состоялась в 1960 г., когда комиссия в составе академиков А.А. </a:t>
            </a:r>
            <a:r>
              <a:rPr lang="ru-RU" sz="1800" dirty="0" err="1" smtClean="0">
                <a:solidFill>
                  <a:schemeClr val="accent1">
                    <a:lumMod val="50000"/>
                  </a:schemeClr>
                </a:solidFill>
                <a:latin typeface="Times New Roman" pitchFamily="18" charset="0"/>
                <a:cs typeface="Times New Roman" pitchFamily="18" charset="0"/>
              </a:rPr>
              <a:t>Дородницына</a:t>
            </a:r>
            <a:r>
              <a:rPr lang="ru-RU" sz="1800" dirty="0" smtClean="0">
                <a:solidFill>
                  <a:schemeClr val="accent1">
                    <a:lumMod val="50000"/>
                  </a:schemeClr>
                </a:solidFill>
                <a:latin typeface="Times New Roman" pitchFamily="18" charset="0"/>
                <a:cs typeface="Times New Roman" pitchFamily="18" charset="0"/>
              </a:rPr>
              <a:t>, А.Ю. </a:t>
            </a:r>
            <a:r>
              <a:rPr lang="ru-RU" sz="1800" dirty="0" err="1" smtClean="0">
                <a:solidFill>
                  <a:schemeClr val="accent1">
                    <a:lumMod val="50000"/>
                  </a:schemeClr>
                </a:solidFill>
                <a:latin typeface="Times New Roman" pitchFamily="18" charset="0"/>
                <a:cs typeface="Times New Roman" pitchFamily="18" charset="0"/>
              </a:rPr>
              <a:t>Ишлинского</a:t>
            </a:r>
            <a:r>
              <a:rPr lang="ru-RU" sz="1800" dirty="0" smtClean="0">
                <a:solidFill>
                  <a:schemeClr val="accent1">
                    <a:lumMod val="50000"/>
                  </a:schemeClr>
                </a:solidFill>
                <a:latin typeface="Times New Roman" pitchFamily="18" charset="0"/>
                <a:cs typeface="Times New Roman" pitchFamily="18" charset="0"/>
              </a:rPr>
              <a:t> и Б.Н. Петрова подтвердила научную значимость его открытия .</a:t>
            </a:r>
            <a:br>
              <a:rPr lang="ru-RU" sz="1800" dirty="0" smtClean="0">
                <a:solidFill>
                  <a:schemeClr val="accent1">
                    <a:lumMod val="50000"/>
                  </a:schemeClr>
                </a:solidFill>
                <a:latin typeface="Times New Roman" pitchFamily="18" charset="0"/>
                <a:cs typeface="Times New Roman" pitchFamily="18" charset="0"/>
              </a:rPr>
            </a:br>
            <a:endParaRPr lang="ru-RU" sz="1800" dirty="0" smtClean="0">
              <a:solidFill>
                <a:schemeClr val="accent1">
                  <a:lumMod val="50000"/>
                </a:schemeClr>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700" i="0" u="none" strike="noStrike" cap="none" normalizeH="0" baseline="0" dirty="0" smtClean="0">
              <a:ln>
                <a:noFill/>
              </a:ln>
              <a:solidFill>
                <a:schemeClr val="tx1"/>
              </a:solidFill>
              <a:effectLst/>
              <a:latin typeface="Constantia" pitchFamily="18" charset="0"/>
              <a:cs typeface="Times New Roman" pitchFamily="18" charset="0"/>
            </a:endParaRPr>
          </a:p>
        </p:txBody>
      </p:sp>
      <p:sp>
        <p:nvSpPr>
          <p:cNvPr id="4" name="Заголовок 1"/>
          <p:cNvSpPr txBox="1">
            <a:spLocks/>
          </p:cNvSpPr>
          <p:nvPr/>
        </p:nvSpPr>
        <p:spPr>
          <a:xfrm>
            <a:off x="442882" y="285728"/>
            <a:ext cx="8572560" cy="1114412"/>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2800" b="1" i="0" u="none" strike="noStrike" kern="1200" cap="none" spc="0" normalizeH="0" baseline="0" noProof="0" dirty="0" smtClean="0">
                <a:ln>
                  <a:solidFill>
                    <a:schemeClr val="accent6">
                      <a:lumMod val="60000"/>
                      <a:lumOff val="40000"/>
                    </a:schemeClr>
                  </a:solidFill>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t="-100000" r="-100000"/>
                </a:gradFill>
                <a:effectLst/>
                <a:uLnTx/>
                <a:uFillTx/>
                <a:latin typeface="+mj-lt"/>
                <a:ea typeface="+mj-ea"/>
                <a:cs typeface="+mj-cs"/>
              </a:rPr>
              <a:t>АКТУАЛЬНЫЕ НАПРАВЛЕНИЯ РАЗВИТИЯ МАТЕМАТИЧЕСКОЙ  ТЕОРИИ УПРАВЛЕНИЯ</a:t>
            </a:r>
            <a:r>
              <a:rPr kumimoji="0" lang="ru-RU" sz="5300" b="1" i="0" u="none" strike="noStrike" kern="1200" cap="none" spc="0" normalizeH="0" baseline="0" noProof="0" dirty="0" smtClean="0">
                <a:ln>
                  <a:solidFill>
                    <a:schemeClr val="accent6">
                      <a:lumMod val="60000"/>
                      <a:lumOff val="40000"/>
                    </a:schemeClr>
                  </a:solid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a:uLnTx/>
                <a:uFillTx/>
                <a:latin typeface="+mj-lt"/>
                <a:ea typeface="+mj-ea"/>
                <a:cs typeface="+mj-cs"/>
              </a:rPr>
              <a:t> </a:t>
            </a:r>
            <a:r>
              <a:rPr kumimoji="0" lang="ru-RU" sz="5300" b="1" i="0" u="none" strike="noStrike" kern="1200" cap="none" spc="0" normalizeH="0" baseline="0" noProof="0" dirty="0" smtClean="0">
                <a:ln>
                  <a:solidFill>
                    <a:schemeClr val="accent6">
                      <a:lumMod val="60000"/>
                      <a:lumOff val="40000"/>
                    </a:schemeClr>
                  </a:solidFill>
                </a:ln>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t="-100000" r="-100000"/>
                </a:gradFill>
                <a:effectLst/>
                <a:uLnTx/>
                <a:uFillTx/>
                <a:latin typeface="+mj-lt"/>
                <a:ea typeface="+mj-ea"/>
                <a:cs typeface="+mj-cs"/>
              </a:rPr>
              <a:t>                                                 </a:t>
            </a:r>
            <a:r>
              <a:rPr kumimoji="0" lang="ru-RU" sz="4400" b="0" i="0" u="none" strike="noStrike" kern="1200" cap="none" spc="0" normalizeH="0" baseline="0" noProof="0" dirty="0" smtClean="0">
                <a:ln>
                  <a:solidFill>
                    <a:schemeClr val="bg1">
                      <a:lumMod val="50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rPr>
              <a:t/>
            </a:r>
            <a:br>
              <a:rPr kumimoji="0" lang="ru-RU" sz="4400" b="0" i="0" u="none" strike="noStrike" kern="1200" cap="none" spc="0" normalizeH="0" baseline="0" noProof="0" dirty="0" smtClean="0">
                <a:ln>
                  <a:solidFill>
                    <a:schemeClr val="bg1">
                      <a:lumMod val="50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rPr>
            </a:br>
            <a:r>
              <a:rPr kumimoji="0" lang="ru-RU" sz="4400" b="0" i="0" u="none" strike="noStrike" kern="1200" cap="none" spc="0" normalizeH="0" baseline="0" noProof="0" dirty="0" smtClean="0">
                <a:ln>
                  <a:solidFill>
                    <a:schemeClr val="bg1">
                      <a:lumMod val="50000"/>
                    </a:schemeClr>
                  </a:solid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rPr>
              <a:t> </a:t>
            </a:r>
            <a:r>
              <a:rPr kumimoji="0" lang="ru-RU" sz="4400" b="0" i="0" u="none" strike="noStrike" kern="1200" cap="none" spc="0" normalizeH="0" baseline="0" noProof="0" dirty="0" smtClean="0">
                <a:ln>
                  <a:no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rPr>
              <a:t/>
            </a:r>
            <a:br>
              <a:rPr kumimoji="0" lang="ru-RU" sz="4400" b="0" i="0" u="none" strike="noStrike" kern="1200" cap="none" spc="0" normalizeH="0" baseline="0" noProof="0" dirty="0" smtClean="0">
                <a:ln>
                  <a:no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rPr>
            </a:br>
            <a:endParaRPr kumimoji="0" lang="ru-RU" sz="4400" b="0" i="0" u="none" strike="noStrike" kern="1200" cap="none" spc="0" normalizeH="0" baseline="0" noProof="0" dirty="0">
              <a:ln>
                <a:no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t="-100000" r="-100000"/>
              </a:gradFill>
              <a:effectLst/>
              <a:uLnTx/>
              <a:uFillTx/>
              <a:latin typeface="+mj-lt"/>
              <a:ea typeface="+mj-ea"/>
              <a:cs typeface="+mj-cs"/>
            </a:endParaRPr>
          </a:p>
        </p:txBody>
      </p:sp>
      <p:sp>
        <p:nvSpPr>
          <p:cNvPr id="10" name="Прямоугольник 9"/>
          <p:cNvSpPr/>
          <p:nvPr/>
        </p:nvSpPr>
        <p:spPr>
          <a:xfrm>
            <a:off x="157130" y="9901262"/>
            <a:ext cx="9286940" cy="2462213"/>
          </a:xfrm>
          <a:prstGeom prst="rect">
            <a:avLst/>
          </a:prstGeom>
        </p:spPr>
        <p:txBody>
          <a:bodyPr wrap="square">
            <a:spAutoFit/>
          </a:bodyPr>
          <a:lstStyle/>
          <a:p>
            <a:pPr indent="457200" algn="just"/>
            <a:r>
              <a:rPr lang="ru-RU" sz="2800" b="1" dirty="0" smtClean="0">
                <a:solidFill>
                  <a:schemeClr val="accent1">
                    <a:lumMod val="50000"/>
                  </a:schemeClr>
                </a:solidFill>
              </a:rPr>
              <a:t> </a:t>
            </a:r>
            <a:r>
              <a:rPr lang="ru-RU" sz="1800" dirty="0" smtClean="0">
                <a:solidFill>
                  <a:schemeClr val="accent1">
                    <a:lumMod val="50000"/>
                  </a:schemeClr>
                </a:solidFill>
                <a:latin typeface="Times New Roman" pitchFamily="18" charset="0"/>
                <a:cs typeface="Times New Roman" pitchFamily="18" charset="0"/>
              </a:rPr>
              <a:t>После войны в Институт приходит академик А.А. Андронов и организует  знаменитый андроновский семинар, через который проходит почти всё послевоенное поколение научных лидеров Института автоматики и телемеханики (М.А. </a:t>
            </a:r>
            <a:r>
              <a:rPr lang="ru-RU" sz="1800" dirty="0" err="1" smtClean="0">
                <a:solidFill>
                  <a:schemeClr val="accent1">
                    <a:lumMod val="50000"/>
                  </a:schemeClr>
                </a:solidFill>
                <a:latin typeface="Times New Roman" pitchFamily="18" charset="0"/>
                <a:cs typeface="Times New Roman" pitchFamily="18" charset="0"/>
              </a:rPr>
              <a:t>Айзерман</a:t>
            </a:r>
            <a:r>
              <a:rPr lang="ru-RU" sz="1800" dirty="0" smtClean="0">
                <a:solidFill>
                  <a:schemeClr val="accent1">
                    <a:lumMod val="50000"/>
                  </a:schemeClr>
                </a:solidFill>
                <a:latin typeface="Times New Roman" pitchFamily="18" charset="0"/>
                <a:cs typeface="Times New Roman" pitchFamily="18" charset="0"/>
              </a:rPr>
              <a:t>, А.Я. </a:t>
            </a:r>
            <a:r>
              <a:rPr lang="ru-RU" sz="1800" dirty="0" err="1" smtClean="0">
                <a:solidFill>
                  <a:schemeClr val="accent1">
                    <a:lumMod val="50000"/>
                  </a:schemeClr>
                </a:solidFill>
                <a:latin typeface="Times New Roman" pitchFamily="18" charset="0"/>
                <a:cs typeface="Times New Roman" pitchFamily="18" charset="0"/>
              </a:rPr>
              <a:t>Лернер</a:t>
            </a:r>
            <a:r>
              <a:rPr lang="ru-RU" sz="1800" dirty="0" smtClean="0">
                <a:solidFill>
                  <a:schemeClr val="accent1">
                    <a:lumMod val="50000"/>
                  </a:schemeClr>
                </a:solidFill>
                <a:latin typeface="Times New Roman" pitchFamily="18" charset="0"/>
                <a:cs typeface="Times New Roman" pitchFamily="18" charset="0"/>
              </a:rPr>
              <a:t> М.В. Мееров, А.В. Михайлов,    В.В. Петров, В.В. Солодовников,            Я.З. </a:t>
            </a:r>
            <a:r>
              <a:rPr lang="ru-RU" sz="1800" dirty="0" err="1" smtClean="0">
                <a:solidFill>
                  <a:schemeClr val="accent1">
                    <a:lumMod val="50000"/>
                  </a:schemeClr>
                </a:solidFill>
                <a:latin typeface="Times New Roman" pitchFamily="18" charset="0"/>
                <a:cs typeface="Times New Roman" pitchFamily="18" charset="0"/>
              </a:rPr>
              <a:t>Цыпкин</a:t>
            </a:r>
            <a:r>
              <a:rPr lang="ru-RU" sz="1800" dirty="0" smtClean="0">
                <a:solidFill>
                  <a:schemeClr val="accent1">
                    <a:lumMod val="50000"/>
                  </a:schemeClr>
                </a:solidFill>
                <a:latin typeface="Times New Roman" pitchFamily="18" charset="0"/>
                <a:cs typeface="Times New Roman" pitchFamily="18" charset="0"/>
              </a:rPr>
              <a:t>, А.А. </a:t>
            </a:r>
            <a:r>
              <a:rPr lang="ru-RU" sz="1800" dirty="0" err="1" smtClean="0">
                <a:solidFill>
                  <a:schemeClr val="accent1">
                    <a:lumMod val="50000"/>
                  </a:schemeClr>
                </a:solidFill>
                <a:latin typeface="Times New Roman" pitchFamily="18" charset="0"/>
                <a:cs typeface="Times New Roman" pitchFamily="18" charset="0"/>
              </a:rPr>
              <a:t>Фельдбаум</a:t>
            </a:r>
            <a:r>
              <a:rPr lang="ru-RU" sz="1800" dirty="0" smtClean="0">
                <a:solidFill>
                  <a:schemeClr val="accent1">
                    <a:lumMod val="50000"/>
                  </a:schemeClr>
                </a:solidFill>
                <a:latin typeface="Times New Roman" pitchFamily="18" charset="0"/>
                <a:cs typeface="Times New Roman" pitchFamily="18" charset="0"/>
              </a:rPr>
              <a:t> и многие другие).        В 1969 г. Президиум Академии наук СССР   учредил премию им. А.А. Андронова,   одними   из первых лауреатов которой стали          А.Г. </a:t>
            </a:r>
            <a:r>
              <a:rPr lang="ru-RU" sz="1800" dirty="0" err="1" smtClean="0">
                <a:solidFill>
                  <a:schemeClr val="accent1">
                    <a:lumMod val="50000"/>
                  </a:schemeClr>
                </a:solidFill>
                <a:latin typeface="Times New Roman" pitchFamily="18" charset="0"/>
                <a:cs typeface="Times New Roman" pitchFamily="18" charset="0"/>
              </a:rPr>
              <a:t>Бутковский</a:t>
            </a:r>
            <a:r>
              <a:rPr lang="ru-RU" sz="1800" dirty="0" smtClean="0">
                <a:solidFill>
                  <a:schemeClr val="accent1">
                    <a:lumMod val="50000"/>
                  </a:schemeClr>
                </a:solidFill>
                <a:latin typeface="Times New Roman" pitchFamily="18" charset="0"/>
                <a:cs typeface="Times New Roman" pitchFamily="18" charset="0"/>
              </a:rPr>
              <a:t> и </a:t>
            </a:r>
          </a:p>
          <a:p>
            <a:pPr indent="457200"/>
            <a:r>
              <a:rPr lang="ru-RU" sz="1800" dirty="0" smtClean="0">
                <a:solidFill>
                  <a:schemeClr val="accent1">
                    <a:lumMod val="50000"/>
                  </a:schemeClr>
                </a:solidFill>
                <a:latin typeface="Times New Roman" pitchFamily="18" charset="0"/>
                <a:cs typeface="Times New Roman" pitchFamily="18" charset="0"/>
              </a:rPr>
              <a:t>ученик Андронова </a:t>
            </a:r>
            <a:r>
              <a:rPr lang="ru-RU" sz="1800" dirty="0" err="1" smtClean="0">
                <a:solidFill>
                  <a:schemeClr val="accent1">
                    <a:lumMod val="50000"/>
                  </a:schemeClr>
                </a:solidFill>
                <a:latin typeface="Times New Roman" pitchFamily="18" charset="0"/>
                <a:cs typeface="Times New Roman" pitchFamily="18" charset="0"/>
              </a:rPr>
              <a:t>д.т.н</a:t>
            </a:r>
            <a:r>
              <a:rPr lang="ru-RU" sz="1800" dirty="0" smtClean="0">
                <a:solidFill>
                  <a:schemeClr val="accent1">
                    <a:lumMod val="50000"/>
                  </a:schemeClr>
                </a:solidFill>
                <a:latin typeface="Times New Roman" pitchFamily="18" charset="0"/>
                <a:cs typeface="Times New Roman" pitchFamily="18" charset="0"/>
              </a:rPr>
              <a:t>, проф. М.В. Мееров.</a:t>
            </a:r>
            <a:br>
              <a:rPr lang="ru-RU" sz="1800" dirty="0" smtClean="0">
                <a:solidFill>
                  <a:schemeClr val="accent1">
                    <a:lumMod val="50000"/>
                  </a:schemeClr>
                </a:solidFill>
                <a:latin typeface="Times New Roman" pitchFamily="18" charset="0"/>
                <a:cs typeface="Times New Roman" pitchFamily="18" charset="0"/>
              </a:rPr>
            </a:br>
            <a:endParaRPr lang="ru-RU" sz="1800"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А.А. Андронов.jpg"/>
          <p:cNvPicPr>
            <a:picLocks noChangeAspect="1" noChangeArrowheads="1"/>
          </p:cNvPicPr>
          <p:nvPr/>
        </p:nvPicPr>
        <p:blipFill>
          <a:blip r:embed="rId2"/>
          <a:srcRect/>
          <a:stretch>
            <a:fillRect/>
          </a:stretch>
        </p:blipFill>
        <p:spPr bwMode="auto">
          <a:xfrm>
            <a:off x="442882" y="828637"/>
            <a:ext cx="1428760" cy="2007408"/>
          </a:xfrm>
          <a:prstGeom prst="rect">
            <a:avLst/>
          </a:prstGeom>
          <a:noFill/>
        </p:spPr>
      </p:pic>
      <p:pic>
        <p:nvPicPr>
          <p:cNvPr id="5" name="Рисунок 4" descr="http://www.ipu.ru/s_001/f_001_003_000000000000000/u52.jpg"/>
          <p:cNvPicPr/>
          <p:nvPr/>
        </p:nvPicPr>
        <p:blipFill>
          <a:blip r:embed="rId3"/>
          <a:srcRect/>
          <a:stretch>
            <a:fillRect/>
          </a:stretch>
        </p:blipFill>
        <p:spPr bwMode="auto">
          <a:xfrm>
            <a:off x="442882" y="3328966"/>
            <a:ext cx="1143008" cy="1643074"/>
          </a:xfrm>
          <a:prstGeom prst="rect">
            <a:avLst/>
          </a:prstGeom>
          <a:noFill/>
          <a:ln w="9525">
            <a:noFill/>
            <a:miter lim="800000"/>
            <a:headEnd/>
            <a:tailEnd/>
          </a:ln>
        </p:spPr>
      </p:pic>
      <p:sp>
        <p:nvSpPr>
          <p:cNvPr id="6" name="Прямоугольник 5"/>
          <p:cNvSpPr/>
          <p:nvPr/>
        </p:nvSpPr>
        <p:spPr>
          <a:xfrm>
            <a:off x="157130" y="5114916"/>
            <a:ext cx="2000264" cy="1692771"/>
          </a:xfrm>
          <a:prstGeom prst="rect">
            <a:avLst/>
          </a:prstGeom>
        </p:spPr>
        <p:txBody>
          <a:bodyPr wrap="square">
            <a:spAutoFit/>
          </a:bodyPr>
          <a:lstStyle/>
          <a:p>
            <a:r>
              <a:rPr lang="ru-RU" sz="1800" dirty="0" smtClean="0">
                <a:solidFill>
                  <a:schemeClr val="accent1">
                    <a:lumMod val="50000"/>
                  </a:schemeClr>
                </a:solidFill>
                <a:latin typeface="Times New Roman" pitchFamily="18" charset="0"/>
                <a:cs typeface="Times New Roman" pitchFamily="18" charset="0"/>
              </a:rPr>
              <a:t>В. А. Трапезников</a:t>
            </a:r>
            <a:br>
              <a:rPr lang="ru-RU" sz="1800" dirty="0" smtClean="0">
                <a:solidFill>
                  <a:schemeClr val="accent1">
                    <a:lumMod val="50000"/>
                  </a:schemeClr>
                </a:solidFill>
                <a:latin typeface="Times New Roman" pitchFamily="18" charset="0"/>
                <a:cs typeface="Times New Roman" pitchFamily="18" charset="0"/>
              </a:rPr>
            </a:br>
            <a:r>
              <a:rPr lang="ru-RU" sz="1800" dirty="0" smtClean="0">
                <a:solidFill>
                  <a:schemeClr val="accent1">
                    <a:lumMod val="50000"/>
                  </a:schemeClr>
                </a:solidFill>
                <a:latin typeface="Times New Roman" pitchFamily="18" charset="0"/>
                <a:cs typeface="Times New Roman" pitchFamily="18" charset="0"/>
              </a:rPr>
              <a:t>28.11.1905 г. – 15.08.1994 г.</a:t>
            </a:r>
            <a:br>
              <a:rPr lang="ru-RU" sz="1800" dirty="0" smtClean="0">
                <a:solidFill>
                  <a:schemeClr val="accent1">
                    <a:lumMod val="50000"/>
                  </a:schemeClr>
                </a:solidFill>
                <a:latin typeface="Times New Roman" pitchFamily="18" charset="0"/>
                <a:cs typeface="Times New Roman" pitchFamily="18" charset="0"/>
              </a:rPr>
            </a:br>
            <a:r>
              <a:rPr lang="ru-RU" dirty="0" smtClean="0"/>
              <a:t/>
            </a:r>
            <a:br>
              <a:rPr lang="ru-RU" dirty="0" smtClean="0"/>
            </a:br>
            <a:endParaRPr lang="ru-RU" dirty="0"/>
          </a:p>
        </p:txBody>
      </p:sp>
      <p:sp>
        <p:nvSpPr>
          <p:cNvPr id="7" name="Прямоугольник 6"/>
          <p:cNvSpPr/>
          <p:nvPr/>
        </p:nvSpPr>
        <p:spPr>
          <a:xfrm>
            <a:off x="228568" y="2900338"/>
            <a:ext cx="1834798" cy="369332"/>
          </a:xfrm>
          <a:prstGeom prst="rect">
            <a:avLst/>
          </a:prstGeom>
        </p:spPr>
        <p:txBody>
          <a:bodyPr wrap="none">
            <a:spAutoFit/>
          </a:bodyPr>
          <a:lstStyle/>
          <a:p>
            <a:r>
              <a:rPr lang="ru-RU" sz="1800" dirty="0" smtClean="0">
                <a:solidFill>
                  <a:schemeClr val="accent1">
                    <a:lumMod val="50000"/>
                  </a:schemeClr>
                </a:solidFill>
                <a:latin typeface="Times New Roman" pitchFamily="18" charset="0"/>
                <a:cs typeface="Times New Roman" pitchFamily="18" charset="0"/>
              </a:rPr>
              <a:t>А.А. Андронов  </a:t>
            </a:r>
            <a:endParaRPr lang="ru-RU" sz="1800" dirty="0">
              <a:solidFill>
                <a:schemeClr val="accent1">
                  <a:lumMod val="50000"/>
                </a:schemeClr>
              </a:solidFill>
              <a:latin typeface="Times New Roman" pitchFamily="18" charset="0"/>
              <a:cs typeface="Times New Roman" pitchFamily="18" charset="0"/>
            </a:endParaRPr>
          </a:p>
        </p:txBody>
      </p:sp>
      <p:sp>
        <p:nvSpPr>
          <p:cNvPr id="8" name="Прямоугольник 7"/>
          <p:cNvSpPr/>
          <p:nvPr/>
        </p:nvSpPr>
        <p:spPr>
          <a:xfrm>
            <a:off x="2085956" y="185694"/>
            <a:ext cx="7286676" cy="6340197"/>
          </a:xfrm>
          <a:prstGeom prst="rect">
            <a:avLst/>
          </a:prstGeom>
        </p:spPr>
        <p:txBody>
          <a:bodyPr wrap="square">
            <a:spAutoFit/>
          </a:bodyPr>
          <a:lstStyle/>
          <a:p>
            <a:pPr indent="457200" algn="just"/>
            <a:r>
              <a:rPr lang="ru-RU" sz="2800" b="1" dirty="0" smtClean="0">
                <a:solidFill>
                  <a:schemeClr val="tx2">
                    <a:lumMod val="75000"/>
                  </a:schemeClr>
                </a:solidFill>
              </a:rPr>
              <a:t> </a:t>
            </a:r>
            <a:r>
              <a:rPr lang="ru-RU" sz="1800" dirty="0" smtClean="0">
                <a:solidFill>
                  <a:schemeClr val="accent1">
                    <a:lumMod val="50000"/>
                  </a:schemeClr>
                </a:solidFill>
                <a:latin typeface="Times New Roman" pitchFamily="18" charset="0"/>
                <a:cs typeface="Times New Roman" pitchFamily="18" charset="0"/>
              </a:rPr>
              <a:t>Наиболее выдающимися достижениями Института в 40-50-е</a:t>
            </a:r>
          </a:p>
          <a:p>
            <a:pPr algn="just"/>
            <a:r>
              <a:rPr lang="ru-RU" sz="1800" dirty="0" smtClean="0">
                <a:solidFill>
                  <a:schemeClr val="accent1">
                    <a:lumMod val="50000"/>
                  </a:schemeClr>
                </a:solidFill>
                <a:latin typeface="Times New Roman" pitchFamily="18" charset="0"/>
                <a:cs typeface="Times New Roman" pitchFamily="18" charset="0"/>
              </a:rPr>
              <a:t> годы становятся:</a:t>
            </a:r>
          </a:p>
          <a:p>
            <a:pPr lvl="0" algn="just"/>
            <a:r>
              <a:rPr lang="ru-RU" sz="1800" dirty="0" smtClean="0">
                <a:solidFill>
                  <a:schemeClr val="accent1">
                    <a:lumMod val="50000"/>
                  </a:schemeClr>
                </a:solidFill>
                <a:latin typeface="Times New Roman" pitchFamily="18" charset="0"/>
                <a:cs typeface="Times New Roman" pitchFamily="18" charset="0"/>
              </a:rPr>
              <a:t>разработка математического аппарата алгебры логики для описания, анализа и синтеза релейно-контактных схем (М.А. Гаврилов); </a:t>
            </a:r>
          </a:p>
          <a:p>
            <a:pPr lvl="0" algn="just"/>
            <a:r>
              <a:rPr lang="ru-RU" sz="1800" dirty="0" smtClean="0">
                <a:solidFill>
                  <a:schemeClr val="accent1">
                    <a:lumMod val="50000"/>
                  </a:schemeClr>
                </a:solidFill>
                <a:latin typeface="Times New Roman" pitchFamily="18" charset="0"/>
                <a:cs typeface="Times New Roman" pitchFamily="18" charset="0"/>
              </a:rPr>
              <a:t>разработка общей теории линейных систем регулирования (В.С. </a:t>
            </a:r>
            <a:r>
              <a:rPr lang="ru-RU" sz="1800" dirty="0" err="1" smtClean="0">
                <a:solidFill>
                  <a:schemeClr val="accent1">
                    <a:lumMod val="50000"/>
                  </a:schemeClr>
                </a:solidFill>
                <a:latin typeface="Times New Roman" pitchFamily="18" charset="0"/>
                <a:cs typeface="Times New Roman" pitchFamily="18" charset="0"/>
              </a:rPr>
              <a:t>Кулебакин</a:t>
            </a:r>
            <a:r>
              <a:rPr lang="ru-RU" sz="1800" dirty="0" smtClean="0">
                <a:solidFill>
                  <a:schemeClr val="accent1">
                    <a:lumMod val="50000"/>
                  </a:schemeClr>
                </a:solidFill>
                <a:latin typeface="Times New Roman" pitchFamily="18" charset="0"/>
                <a:cs typeface="Times New Roman" pitchFamily="18" charset="0"/>
              </a:rPr>
              <a:t>, Б.Н. Петров, М.А. </a:t>
            </a:r>
            <a:r>
              <a:rPr lang="ru-RU" sz="1800" dirty="0" err="1" smtClean="0">
                <a:solidFill>
                  <a:schemeClr val="accent1">
                    <a:lumMod val="50000"/>
                  </a:schemeClr>
                </a:solidFill>
                <a:latin typeface="Times New Roman" pitchFamily="18" charset="0"/>
                <a:cs typeface="Times New Roman" pitchFamily="18" charset="0"/>
              </a:rPr>
              <a:t>Айзерман</a:t>
            </a:r>
            <a:r>
              <a:rPr lang="ru-RU" sz="1800" dirty="0" smtClean="0">
                <a:solidFill>
                  <a:schemeClr val="accent1">
                    <a:lumMod val="50000"/>
                  </a:schemeClr>
                </a:solidFill>
                <a:latin typeface="Times New Roman" pitchFamily="18" charset="0"/>
                <a:cs typeface="Times New Roman" pitchFamily="18" charset="0"/>
              </a:rPr>
              <a:t>, М.В. Мееров, В.В. Солодовников, Я.З. </a:t>
            </a:r>
            <a:r>
              <a:rPr lang="ru-RU" sz="1800" dirty="0" err="1" smtClean="0">
                <a:solidFill>
                  <a:schemeClr val="accent1">
                    <a:lumMod val="50000"/>
                  </a:schemeClr>
                </a:solidFill>
                <a:latin typeface="Times New Roman" pitchFamily="18" charset="0"/>
                <a:cs typeface="Times New Roman" pitchFamily="18" charset="0"/>
              </a:rPr>
              <a:t>Цыпкин</a:t>
            </a:r>
            <a:r>
              <a:rPr lang="ru-RU" sz="1800" dirty="0" smtClean="0">
                <a:solidFill>
                  <a:schemeClr val="accent1">
                    <a:lumMod val="50000"/>
                  </a:schemeClr>
                </a:solidFill>
                <a:latin typeface="Times New Roman" pitchFamily="18" charset="0"/>
                <a:cs typeface="Times New Roman" pitchFamily="18" charset="0"/>
              </a:rPr>
              <a:t> и др.); </a:t>
            </a:r>
          </a:p>
          <a:p>
            <a:pPr lvl="0" algn="just"/>
            <a:r>
              <a:rPr lang="ru-RU" sz="1800" dirty="0" smtClean="0">
                <a:solidFill>
                  <a:schemeClr val="accent1">
                    <a:lumMod val="50000"/>
                  </a:schemeClr>
                </a:solidFill>
                <a:latin typeface="Times New Roman" pitchFamily="18" charset="0"/>
                <a:cs typeface="Times New Roman" pitchFamily="18" charset="0"/>
              </a:rPr>
              <a:t>развитие теории нелинейных систем управления, в том числе метода точечных преобразований, теории абсолютной устойчивости и теории релейных систем (В.В. Петров, Г.М. Уланов, А.А. </a:t>
            </a:r>
            <a:r>
              <a:rPr lang="ru-RU" sz="1800" dirty="0" err="1" smtClean="0">
                <a:solidFill>
                  <a:schemeClr val="accent1">
                    <a:lumMod val="50000"/>
                  </a:schemeClr>
                </a:solidFill>
                <a:latin typeface="Times New Roman" pitchFamily="18" charset="0"/>
                <a:cs typeface="Times New Roman" pitchFamily="18" charset="0"/>
              </a:rPr>
              <a:t>Фельдбаум</a:t>
            </a:r>
            <a:r>
              <a:rPr lang="ru-RU" sz="1800" dirty="0" smtClean="0">
                <a:solidFill>
                  <a:schemeClr val="accent1">
                    <a:lumMod val="50000"/>
                  </a:schemeClr>
                </a:solidFill>
                <a:latin typeface="Times New Roman" pitchFamily="18" charset="0"/>
                <a:cs typeface="Times New Roman" pitchFamily="18" charset="0"/>
              </a:rPr>
              <a:t>, М.А. </a:t>
            </a:r>
            <a:r>
              <a:rPr lang="ru-RU" sz="1800" dirty="0" err="1" smtClean="0">
                <a:solidFill>
                  <a:schemeClr val="accent1">
                    <a:lumMod val="50000"/>
                  </a:schemeClr>
                </a:solidFill>
                <a:latin typeface="Times New Roman" pitchFamily="18" charset="0"/>
                <a:cs typeface="Times New Roman" pitchFamily="18" charset="0"/>
              </a:rPr>
              <a:t>Айзерман</a:t>
            </a:r>
            <a:r>
              <a:rPr lang="ru-RU" sz="1800" dirty="0" smtClean="0">
                <a:solidFill>
                  <a:schemeClr val="accent1">
                    <a:lumMod val="50000"/>
                  </a:schemeClr>
                </a:solidFill>
                <a:latin typeface="Times New Roman" pitchFamily="18" charset="0"/>
                <a:cs typeface="Times New Roman" pitchFamily="18" charset="0"/>
              </a:rPr>
              <a:t>, Я.З. </a:t>
            </a:r>
            <a:r>
              <a:rPr lang="ru-RU" sz="1800" dirty="0" err="1" smtClean="0">
                <a:solidFill>
                  <a:schemeClr val="accent1">
                    <a:lumMod val="50000"/>
                  </a:schemeClr>
                </a:solidFill>
                <a:latin typeface="Times New Roman" pitchFamily="18" charset="0"/>
                <a:cs typeface="Times New Roman" pitchFamily="18" charset="0"/>
              </a:rPr>
              <a:t>Цыпкин</a:t>
            </a:r>
            <a:r>
              <a:rPr lang="ru-RU" sz="1800" dirty="0" smtClean="0">
                <a:solidFill>
                  <a:schemeClr val="accent1">
                    <a:lumMod val="50000"/>
                  </a:schemeClr>
                </a:solidFill>
                <a:latin typeface="Times New Roman" pitchFamily="18" charset="0"/>
                <a:cs typeface="Times New Roman" pitchFamily="18" charset="0"/>
              </a:rPr>
              <a:t>); </a:t>
            </a:r>
          </a:p>
          <a:p>
            <a:pPr lvl="0" algn="just"/>
            <a:r>
              <a:rPr lang="ru-RU" sz="1800" dirty="0" smtClean="0">
                <a:solidFill>
                  <a:schemeClr val="accent1">
                    <a:lumMod val="50000"/>
                  </a:schemeClr>
                </a:solidFill>
                <a:latin typeface="Times New Roman" pitchFamily="18" charset="0"/>
                <a:cs typeface="Times New Roman" pitchFamily="18" charset="0"/>
              </a:rPr>
              <a:t>создание первой отечественной серии аналоговых вычислительных систем (Б.Я. Коган, В.А. Трапезников и др.); </a:t>
            </a:r>
          </a:p>
          <a:p>
            <a:pPr lvl="0" algn="just"/>
            <a:r>
              <a:rPr lang="ru-RU" sz="1800" dirty="0" smtClean="0">
                <a:solidFill>
                  <a:schemeClr val="accent1">
                    <a:lumMod val="50000"/>
                  </a:schemeClr>
                </a:solidFill>
                <a:latin typeface="Times New Roman" pitchFamily="18" charset="0"/>
                <a:cs typeface="Times New Roman" pitchFamily="18" charset="0"/>
              </a:rPr>
              <a:t>разработка общих методов исследования дискретных систем автоматического регулирования (Я.З. </a:t>
            </a:r>
            <a:r>
              <a:rPr lang="ru-RU" sz="1800" dirty="0" err="1" smtClean="0">
                <a:solidFill>
                  <a:schemeClr val="accent1">
                    <a:lumMod val="50000"/>
                  </a:schemeClr>
                </a:solidFill>
                <a:latin typeface="Times New Roman" pitchFamily="18" charset="0"/>
                <a:cs typeface="Times New Roman" pitchFamily="18" charset="0"/>
              </a:rPr>
              <a:t>Цыпкин</a:t>
            </a:r>
            <a:r>
              <a:rPr lang="ru-RU" sz="1800" dirty="0" smtClean="0">
                <a:solidFill>
                  <a:schemeClr val="accent1">
                    <a:lumMod val="50000"/>
                  </a:schemeClr>
                </a:solidFill>
                <a:latin typeface="Times New Roman" pitchFamily="18" charset="0"/>
                <a:cs typeface="Times New Roman" pitchFamily="18" charset="0"/>
              </a:rPr>
              <a:t>); </a:t>
            </a:r>
          </a:p>
          <a:p>
            <a:pPr lvl="0" algn="just"/>
            <a:r>
              <a:rPr lang="ru-RU" sz="1800" dirty="0" smtClean="0">
                <a:solidFill>
                  <a:schemeClr val="accent1">
                    <a:lumMod val="50000"/>
                  </a:schemeClr>
                </a:solidFill>
                <a:latin typeface="Times New Roman" pitchFamily="18" charset="0"/>
                <a:cs typeface="Times New Roman" pitchFamily="18" charset="0"/>
              </a:rPr>
              <a:t>разработка основ теории оптимального управления (А.А. </a:t>
            </a:r>
            <a:r>
              <a:rPr lang="ru-RU" sz="1800" dirty="0" err="1" smtClean="0">
                <a:solidFill>
                  <a:schemeClr val="accent1">
                    <a:lumMod val="50000"/>
                  </a:schemeClr>
                </a:solidFill>
                <a:latin typeface="Times New Roman" pitchFamily="18" charset="0"/>
                <a:cs typeface="Times New Roman" pitchFamily="18" charset="0"/>
              </a:rPr>
              <a:t>Фельдбаум</a:t>
            </a:r>
            <a:r>
              <a:rPr lang="ru-RU" sz="1800" dirty="0" smtClean="0">
                <a:solidFill>
                  <a:schemeClr val="accent1">
                    <a:lumMod val="50000"/>
                  </a:schemeClr>
                </a:solidFill>
                <a:latin typeface="Times New Roman" pitchFamily="18" charset="0"/>
                <a:cs typeface="Times New Roman" pitchFamily="18" charset="0"/>
              </a:rPr>
              <a:t>, А.Я. </a:t>
            </a:r>
            <a:r>
              <a:rPr lang="ru-RU" sz="1800" dirty="0" err="1" smtClean="0">
                <a:solidFill>
                  <a:schemeClr val="accent1">
                    <a:lumMod val="50000"/>
                  </a:schemeClr>
                </a:solidFill>
                <a:latin typeface="Times New Roman" pitchFamily="18" charset="0"/>
                <a:cs typeface="Times New Roman" pitchFamily="18" charset="0"/>
              </a:rPr>
              <a:t>Лернер</a:t>
            </a:r>
            <a:r>
              <a:rPr lang="ru-RU" sz="1800" dirty="0" smtClean="0">
                <a:solidFill>
                  <a:schemeClr val="accent1">
                    <a:lumMod val="50000"/>
                  </a:schemeClr>
                </a:solidFill>
                <a:latin typeface="Times New Roman" pitchFamily="18" charset="0"/>
                <a:cs typeface="Times New Roman" pitchFamily="18" charset="0"/>
              </a:rPr>
              <a:t> и - впоследствии - А.Г. </a:t>
            </a:r>
            <a:r>
              <a:rPr lang="ru-RU" sz="1800" dirty="0" err="1" smtClean="0">
                <a:solidFill>
                  <a:schemeClr val="accent1">
                    <a:lumMod val="50000"/>
                  </a:schemeClr>
                </a:solidFill>
                <a:latin typeface="Times New Roman" pitchFamily="18" charset="0"/>
                <a:cs typeface="Times New Roman" pitchFamily="18" charset="0"/>
              </a:rPr>
              <a:t>Бутковский</a:t>
            </a:r>
            <a:r>
              <a:rPr lang="ru-RU" sz="1800" dirty="0" smtClean="0">
                <a:solidFill>
                  <a:schemeClr val="accent1">
                    <a:lumMod val="50000"/>
                  </a:schemeClr>
                </a:solidFill>
                <a:latin typeface="Times New Roman" pitchFamily="18" charset="0"/>
                <a:cs typeface="Times New Roman" pitchFamily="18" charset="0"/>
              </a:rPr>
              <a:t>); </a:t>
            </a:r>
          </a:p>
          <a:p>
            <a:pPr lvl="0" algn="just"/>
            <a:r>
              <a:rPr lang="ru-RU" sz="1800" dirty="0" smtClean="0">
                <a:solidFill>
                  <a:schemeClr val="accent1">
                    <a:lumMod val="50000"/>
                  </a:schemeClr>
                </a:solidFill>
                <a:latin typeface="Times New Roman" pitchFamily="18" charset="0"/>
                <a:cs typeface="Times New Roman" pitchFamily="18" charset="0"/>
              </a:rPr>
              <a:t>разработка теории дуального управления (А.А. </a:t>
            </a:r>
            <a:r>
              <a:rPr lang="ru-RU" sz="1800" dirty="0" err="1" smtClean="0">
                <a:solidFill>
                  <a:schemeClr val="accent1">
                    <a:lumMod val="50000"/>
                  </a:schemeClr>
                </a:solidFill>
                <a:latin typeface="Times New Roman" pitchFamily="18" charset="0"/>
                <a:cs typeface="Times New Roman" pitchFamily="18" charset="0"/>
              </a:rPr>
              <a:t>Фельдбаум</a:t>
            </a:r>
            <a:r>
              <a:rPr lang="ru-RU" sz="1800" dirty="0" smtClean="0">
                <a:solidFill>
                  <a:schemeClr val="accent1">
                    <a:lumMod val="50000"/>
                  </a:schemeClr>
                </a:solidFill>
                <a:latin typeface="Times New Roman" pitchFamily="18" charset="0"/>
                <a:cs typeface="Times New Roman" pitchFamily="18" charset="0"/>
              </a:rPr>
              <a:t>); </a:t>
            </a:r>
          </a:p>
          <a:p>
            <a:pPr lvl="0" algn="just"/>
            <a:r>
              <a:rPr lang="ru-RU" sz="1800" dirty="0" smtClean="0">
                <a:solidFill>
                  <a:schemeClr val="accent1">
                    <a:lumMod val="50000"/>
                  </a:schemeClr>
                </a:solidFill>
                <a:latin typeface="Times New Roman" pitchFamily="18" charset="0"/>
                <a:cs typeface="Times New Roman" pitchFamily="18" charset="0"/>
              </a:rPr>
              <a:t>создание принципиально новых чувствительных элементов, датчиков и приборов (Б.С. </a:t>
            </a:r>
            <a:r>
              <a:rPr lang="ru-RU" sz="1800" dirty="0" err="1" smtClean="0">
                <a:solidFill>
                  <a:schemeClr val="accent1">
                    <a:lumMod val="50000"/>
                  </a:schemeClr>
                </a:solidFill>
                <a:latin typeface="Times New Roman" pitchFamily="18" charset="0"/>
                <a:cs typeface="Times New Roman" pitchFamily="18" charset="0"/>
              </a:rPr>
              <a:t>Сотсков</a:t>
            </a:r>
            <a:r>
              <a:rPr lang="ru-RU" sz="1800" dirty="0" smtClean="0">
                <a:solidFill>
                  <a:schemeClr val="accent1">
                    <a:lumMod val="50000"/>
                  </a:schemeClr>
                </a:solidFill>
                <a:latin typeface="Times New Roman" pitchFamily="18" charset="0"/>
                <a:cs typeface="Times New Roman" pitchFamily="18" charset="0"/>
              </a:rPr>
              <a:t>, Д.И. Агейкин, М.А. </a:t>
            </a:r>
            <a:r>
              <a:rPr lang="ru-RU" sz="1800" dirty="0" err="1" smtClean="0">
                <a:solidFill>
                  <a:schemeClr val="accent1">
                    <a:lumMod val="50000"/>
                  </a:schemeClr>
                </a:solidFill>
                <a:latin typeface="Times New Roman" pitchFamily="18" charset="0"/>
                <a:cs typeface="Times New Roman" pitchFamily="18" charset="0"/>
              </a:rPr>
              <a:t>Розенблат</a:t>
            </a:r>
            <a:r>
              <a:rPr lang="ru-RU" sz="1800" dirty="0" smtClean="0">
                <a:solidFill>
                  <a:schemeClr val="accent1">
                    <a:lumMod val="50000"/>
                  </a:schemeClr>
                </a:solidFill>
                <a:latin typeface="Times New Roman" pitchFamily="18" charset="0"/>
                <a:cs typeface="Times New Roman" pitchFamily="18" charset="0"/>
              </a:rPr>
              <a:t>, Е.К. Круг и др.); </a:t>
            </a:r>
          </a:p>
          <a:p>
            <a:pPr lvl="0" algn="just"/>
            <a:r>
              <a:rPr lang="ru-RU" sz="1800" dirty="0" smtClean="0">
                <a:solidFill>
                  <a:schemeClr val="accent1">
                    <a:lumMod val="50000"/>
                  </a:schemeClr>
                </a:solidFill>
                <a:latin typeface="Times New Roman" pitchFamily="18" charset="0"/>
                <a:cs typeface="Times New Roman" pitchFamily="18" charset="0"/>
              </a:rPr>
              <a:t>начало работ по созданию систем управления жидкостными ракетными двигателями (Б.Н. Петров). </a:t>
            </a:r>
            <a:endParaRPr lang="ru-RU" sz="1800" dirty="0">
              <a:solidFill>
                <a:schemeClr val="accent1">
                  <a:lumMod val="50000"/>
                </a:schemeClr>
              </a:solidFill>
              <a:latin typeface="Times New Roman" pitchFamily="18" charset="0"/>
              <a:cs typeface="Times New Roman" pitchFamily="18" charset="0"/>
            </a:endParaRPr>
          </a:p>
        </p:txBody>
      </p:sp>
      <p:sp>
        <p:nvSpPr>
          <p:cNvPr id="9" name="Содержимое 2"/>
          <p:cNvSpPr txBox="1">
            <a:spLocks/>
          </p:cNvSpPr>
          <p:nvPr/>
        </p:nvSpPr>
        <p:spPr>
          <a:xfrm>
            <a:off x="3014650" y="6329362"/>
            <a:ext cx="6357982" cy="4525963"/>
          </a:xfrm>
          <a:prstGeom prst="rect">
            <a:avLst/>
          </a:prstGeom>
        </p:spPr>
        <p:txBody>
          <a:bodyPr>
            <a:normAutofit/>
          </a:bodyPr>
          <a:lstStyle/>
          <a:p>
            <a:pPr marL="0" marR="0" lvl="0" indent="457200" algn="just" defTabSz="1280160" rtl="0" eaLnBrk="1" fontAlgn="auto" latinLnBrk="0" hangingPunct="1">
              <a:lnSpc>
                <a:spcPct val="100000"/>
              </a:lnSpc>
              <a:spcAft>
                <a:spcPts val="0"/>
              </a:spcAft>
              <a:buClrTx/>
              <a:buSzTx/>
              <a:buFont typeface="Arial" pitchFamily="34" charset="0"/>
              <a:buNone/>
              <a:tabLst/>
              <a:defRPr/>
            </a:pPr>
            <a:r>
              <a:rPr kumimoji="0" lang="ru-RU" sz="19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С начала 60-х годов по инициативе А.А. </a:t>
            </a:r>
            <a:r>
              <a:rPr kumimoji="0" lang="ru-RU" sz="18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Фельдбаума</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и М.А. </a:t>
            </a:r>
            <a:r>
              <a:rPr kumimoji="0" lang="ru-RU" sz="18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Айзермана</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в Институте начались интенсивные исследования по теории распознавания образов, автоматической классификации, самообучающимся системам, методам обработки сложноорганизованных данных. Здесь необходимо отметить фундаментальные работы, проводившиеся в ряде лабораторий: Я.З. </a:t>
            </a:r>
            <a:r>
              <a:rPr kumimoji="0" lang="ru-RU" sz="18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Цыпкин</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и Г.К. </a:t>
            </a:r>
            <a:r>
              <a:rPr kumimoji="0" lang="ru-RU" sz="18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Кельманс</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(лаб. №7); М.А. </a:t>
            </a:r>
            <a:r>
              <a:rPr kumimoji="0" lang="ru-RU" sz="18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Айзерман</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Э.М. </a:t>
            </a:r>
            <a:r>
              <a:rPr kumimoji="0" lang="ru-RU" sz="18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Браверман</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Л.И. </a:t>
            </a:r>
            <a:r>
              <a:rPr kumimoji="0" lang="ru-RU" sz="18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Розоноэр</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и Б.М. Литваков (лаб. №25); В.Н. </a:t>
            </a:r>
            <a:r>
              <a:rPr kumimoji="0" lang="ru-RU" sz="18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Вапник</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и А.Я. </a:t>
            </a:r>
            <a:r>
              <a:rPr kumimoji="0" lang="ru-RU" sz="18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Червоненкис</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(лаб. №38), А.А. </a:t>
            </a:r>
            <a:r>
              <a:rPr kumimoji="0" lang="ru-RU" sz="18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Дорофеюк</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И.Б. Мучник и Е.В. Бауман (лаб. №55). </a:t>
            </a:r>
            <a:b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br>
            <a:r>
              <a:rPr kumimoji="0" lang="ru-RU" sz="4500" b="1" i="0" u="none" strike="noStrike" kern="1200" cap="none" spc="0" normalizeH="0" baseline="0" noProof="0" dirty="0" smtClean="0">
                <a:ln>
                  <a:noFill/>
                </a:ln>
                <a:solidFill>
                  <a:schemeClr val="accent1">
                    <a:lumMod val="50000"/>
                  </a:schemeClr>
                </a:solidFill>
                <a:effectLst/>
                <a:uLnTx/>
                <a:uFillTx/>
                <a:latin typeface="+mn-lt"/>
                <a:ea typeface="+mn-ea"/>
                <a:cs typeface="+mn-cs"/>
              </a:rPr>
              <a:t/>
            </a:r>
            <a:br>
              <a:rPr kumimoji="0" lang="ru-RU" sz="4500" b="1" i="0" u="none" strike="noStrike" kern="1200" cap="none" spc="0" normalizeH="0" baseline="0" noProof="0" dirty="0" smtClean="0">
                <a:ln>
                  <a:noFill/>
                </a:ln>
                <a:solidFill>
                  <a:schemeClr val="accent1">
                    <a:lumMod val="50000"/>
                  </a:schemeClr>
                </a:solidFill>
                <a:effectLst/>
                <a:uLnTx/>
                <a:uFillTx/>
                <a:latin typeface="+mn-lt"/>
                <a:ea typeface="+mn-ea"/>
                <a:cs typeface="+mn-cs"/>
              </a:rPr>
            </a:br>
            <a:endParaRPr kumimoji="0" lang="ru-RU" sz="45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pic>
        <p:nvPicPr>
          <p:cNvPr id="10" name="Picture 2" descr="http://upload.wikimedia.org/wikipedia/commons/d/d9/800px-Cool_Kids_of_Death_Off_Festival_p_146-face_selected.jpg"/>
          <p:cNvPicPr>
            <a:picLocks noChangeAspect="1" noChangeArrowheads="1"/>
          </p:cNvPicPr>
          <p:nvPr/>
        </p:nvPicPr>
        <p:blipFill>
          <a:blip r:embed="rId4" cstate="print"/>
          <a:srcRect/>
          <a:stretch>
            <a:fillRect/>
          </a:stretch>
        </p:blipFill>
        <p:spPr bwMode="auto">
          <a:xfrm>
            <a:off x="228568" y="6400800"/>
            <a:ext cx="2651112" cy="1766303"/>
          </a:xfrm>
          <a:prstGeom prst="rect">
            <a:avLst/>
          </a:prstGeom>
          <a:noFill/>
        </p:spPr>
      </p:pic>
      <p:sp>
        <p:nvSpPr>
          <p:cNvPr id="11" name="Прямоугольник 10"/>
          <p:cNvSpPr/>
          <p:nvPr/>
        </p:nvSpPr>
        <p:spPr>
          <a:xfrm>
            <a:off x="300006" y="8186750"/>
            <a:ext cx="2571768" cy="1200329"/>
          </a:xfrm>
          <a:prstGeom prst="rect">
            <a:avLst/>
          </a:prstGeom>
        </p:spPr>
        <p:txBody>
          <a:bodyPr wrap="square">
            <a:spAutoFit/>
          </a:bodyPr>
          <a:lstStyle/>
          <a:p>
            <a:r>
              <a:rPr lang="ru-RU" sz="1800" dirty="0" smtClean="0">
                <a:solidFill>
                  <a:schemeClr val="accent1">
                    <a:lumMod val="50000"/>
                  </a:schemeClr>
                </a:solidFill>
                <a:latin typeface="Times New Roman" pitchFamily="18" charset="0"/>
                <a:cs typeface="Times New Roman" pitchFamily="18" charset="0"/>
              </a:rPr>
              <a:t>Автоматическое распознавание лиц специальной программой</a:t>
            </a:r>
            <a:endParaRPr lang="ru-RU" sz="1800" dirty="0">
              <a:solidFill>
                <a:schemeClr val="accent1">
                  <a:lumMod val="50000"/>
                </a:schemeClr>
              </a:solidFill>
              <a:latin typeface="Times New Roman" pitchFamily="18" charset="0"/>
              <a:cs typeface="Times New Roman" pitchFamily="18" charset="0"/>
            </a:endParaRPr>
          </a:p>
        </p:txBody>
      </p:sp>
      <p:sp>
        <p:nvSpPr>
          <p:cNvPr id="13" name="Содержимое 2"/>
          <p:cNvSpPr txBox="1">
            <a:spLocks/>
          </p:cNvSpPr>
          <p:nvPr/>
        </p:nvSpPr>
        <p:spPr>
          <a:xfrm>
            <a:off x="3014650" y="9615510"/>
            <a:ext cx="6357982" cy="3643338"/>
          </a:xfrm>
          <a:prstGeom prst="rect">
            <a:avLst/>
          </a:prstGeom>
        </p:spPr>
        <p:txBody>
          <a:bodyPr>
            <a:normAutofit fontScale="62500" lnSpcReduction="20000"/>
          </a:bodyPr>
          <a:lstStyle/>
          <a:p>
            <a:pPr marL="0" marR="0" lvl="0" indent="0" algn="just" defTabSz="1280160" rtl="0" eaLnBrk="1" fontAlgn="auto" latinLnBrk="0" hangingPunct="1">
              <a:lnSpc>
                <a:spcPct val="100000"/>
              </a:lnSpc>
              <a:spcBef>
                <a:spcPct val="20000"/>
              </a:spcBef>
              <a:spcAft>
                <a:spcPts val="0"/>
              </a:spcAft>
              <a:buClrTx/>
              <a:buSzTx/>
              <a:buFont typeface="Arial" pitchFamily="34" charset="0"/>
              <a:buNone/>
              <a:tabLst/>
              <a:defRPr/>
            </a:pPr>
            <a:r>
              <a:rPr kumimoji="0" lang="ru-RU" sz="2900" b="1"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a:t>
            </a:r>
            <a:r>
              <a:rPr kumimoji="0" lang="ru-RU" sz="29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Огромную роль в формировании у коллектива сотрудников Института вкуса к решению сложных проблем управления важнейшими народно-хозяйственными объектами сыграли работы по Проекту 705 - созданию первой в мире комплексно автоматизированной подводной лодки, которые проводились под непосредственным руководством В.А. Трапезникова. Впоследствии эти работы нашли продолжение при создании и совершенствовании систем управления атомными ледоколами и на порядок изменили представления моряков о требованиях к надёжности комплектующих элементов.</a:t>
            </a:r>
            <a:br>
              <a:rPr kumimoji="0" lang="ru-RU" sz="29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br>
            <a:r>
              <a:rPr kumimoji="0" lang="ru-RU" sz="4500" b="1" i="0" u="none" strike="noStrike" kern="1200" cap="none" spc="0" normalizeH="0" baseline="0" noProof="0" dirty="0" smtClean="0">
                <a:ln>
                  <a:noFill/>
                </a:ln>
                <a:solidFill>
                  <a:schemeClr val="tx1"/>
                </a:solidFill>
                <a:effectLst/>
                <a:uLnTx/>
                <a:uFillTx/>
                <a:latin typeface="+mn-lt"/>
                <a:ea typeface="+mn-ea"/>
                <a:cs typeface="+mn-cs"/>
              </a:rPr>
              <a:t/>
            </a:r>
            <a:br>
              <a:rPr kumimoji="0" lang="ru-RU" sz="4500" b="1" i="0" u="none" strike="noStrike" kern="1200" cap="none" spc="0" normalizeH="0" baseline="0" noProof="0" dirty="0" smtClean="0">
                <a:ln>
                  <a:noFill/>
                </a:ln>
                <a:solidFill>
                  <a:schemeClr val="tx1"/>
                </a:solidFill>
                <a:effectLst/>
                <a:uLnTx/>
                <a:uFillTx/>
                <a:latin typeface="+mn-lt"/>
                <a:ea typeface="+mn-ea"/>
                <a:cs typeface="+mn-cs"/>
              </a:rPr>
            </a:br>
            <a:r>
              <a:rPr kumimoji="0" lang="ru-RU" sz="4500" b="1" i="0" u="none" strike="noStrike" kern="1200" cap="none" spc="0" normalizeH="0" baseline="0" noProof="0" dirty="0" smtClean="0">
                <a:ln>
                  <a:noFill/>
                </a:ln>
                <a:solidFill>
                  <a:schemeClr val="tx1"/>
                </a:solidFill>
                <a:effectLst/>
                <a:uLnTx/>
                <a:uFillTx/>
                <a:latin typeface="+mn-lt"/>
                <a:ea typeface="+mn-ea"/>
                <a:cs typeface="+mn-cs"/>
              </a:rPr>
              <a:t/>
            </a:r>
            <a:br>
              <a:rPr kumimoji="0" lang="ru-RU" sz="4500" b="1" i="0" u="none" strike="noStrike" kern="1200" cap="none" spc="0" normalizeH="0" baseline="0" noProof="0" dirty="0" smtClean="0">
                <a:ln>
                  <a:noFill/>
                </a:ln>
                <a:solidFill>
                  <a:schemeClr val="tx1"/>
                </a:solidFill>
                <a:effectLst/>
                <a:uLnTx/>
                <a:uFillTx/>
                <a:latin typeface="+mn-lt"/>
                <a:ea typeface="+mn-ea"/>
                <a:cs typeface="+mn-cs"/>
              </a:rPr>
            </a:br>
            <a:endParaRPr kumimoji="0" lang="ru-RU" sz="4500" b="0" i="0" u="none" strike="noStrike" kern="1200" cap="none" spc="0" normalizeH="0" baseline="0" noProof="0" dirty="0">
              <a:ln>
                <a:noFill/>
              </a:ln>
              <a:solidFill>
                <a:schemeClr val="tx1"/>
              </a:solidFill>
              <a:effectLst/>
              <a:uLnTx/>
              <a:uFillTx/>
              <a:latin typeface="+mn-lt"/>
              <a:ea typeface="+mn-ea"/>
              <a:cs typeface="+mn-cs"/>
            </a:endParaRPr>
          </a:p>
        </p:txBody>
      </p:sp>
      <p:pic>
        <p:nvPicPr>
          <p:cNvPr id="14" name="Picture 2" descr="Файл:Alfa class submarine 2.jpg">
            <a:hlinkClick r:id="rId5"/>
          </p:cNvPr>
          <p:cNvPicPr>
            <a:picLocks noChangeAspect="1" noChangeArrowheads="1"/>
          </p:cNvPicPr>
          <p:nvPr/>
        </p:nvPicPr>
        <p:blipFill>
          <a:blip r:embed="rId6"/>
          <a:srcRect/>
          <a:stretch>
            <a:fillRect/>
          </a:stretch>
        </p:blipFill>
        <p:spPr bwMode="auto">
          <a:xfrm>
            <a:off x="300006" y="9472634"/>
            <a:ext cx="2657460" cy="1295513"/>
          </a:xfrm>
          <a:prstGeom prst="rect">
            <a:avLst/>
          </a:prstGeom>
          <a:noFill/>
        </p:spPr>
      </p:pic>
      <p:sp>
        <p:nvSpPr>
          <p:cNvPr id="15" name="Прямоугольник 14"/>
          <p:cNvSpPr/>
          <p:nvPr/>
        </p:nvSpPr>
        <p:spPr>
          <a:xfrm>
            <a:off x="228568" y="10901394"/>
            <a:ext cx="2643206" cy="646331"/>
          </a:xfrm>
          <a:prstGeom prst="rect">
            <a:avLst/>
          </a:prstGeom>
        </p:spPr>
        <p:txBody>
          <a:bodyPr wrap="square">
            <a:spAutoFit/>
          </a:bodyPr>
          <a:lstStyle/>
          <a:p>
            <a:r>
              <a:rPr lang="ru-RU" sz="1800" dirty="0" smtClean="0">
                <a:solidFill>
                  <a:schemeClr val="accent1">
                    <a:lumMod val="50000"/>
                  </a:schemeClr>
                </a:solidFill>
                <a:latin typeface="Times New Roman" pitchFamily="18" charset="0"/>
                <a:cs typeface="Times New Roman" pitchFamily="18" charset="0"/>
              </a:rPr>
              <a:t>Подводная лодка проекта 705 «Лира»</a:t>
            </a:r>
            <a:endParaRPr lang="ru-RU" sz="1800"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1444" y="10044138"/>
            <a:ext cx="8858312" cy="2308324"/>
          </a:xfrm>
          <a:prstGeom prst="rect">
            <a:avLst/>
          </a:prstGeom>
        </p:spPr>
        <p:txBody>
          <a:bodyPr wrap="square">
            <a:spAutoFit/>
          </a:bodyPr>
          <a:lstStyle/>
          <a:p>
            <a:pPr lvl="0" algn="ctr" defTabSz="914400" eaLnBrk="0" fontAlgn="base" hangingPunct="0">
              <a:spcBef>
                <a:spcPct val="0"/>
              </a:spcBef>
              <a:spcAft>
                <a:spcPct val="0"/>
              </a:spcAft>
              <a:tabLst>
                <a:tab pos="457200" algn="l"/>
              </a:tabLst>
            </a:pPr>
            <a:r>
              <a:rPr lang="ru-RU"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Calibri" pitchFamily="34" charset="0"/>
                <a:cs typeface="Times New Roman" pitchFamily="18" charset="0"/>
              </a:rPr>
              <a:t>Основные направления современной научной деятельности:</a:t>
            </a:r>
            <a:endParaRPr lang="ru-RU" sz="1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marL="576000" lvl="0" defTabSz="914400" eaLnBrk="0" fontAlgn="base" hangingPunct="0">
              <a:spcBef>
                <a:spcPct val="0"/>
              </a:spcBef>
              <a:spcAft>
                <a:spcPct val="0"/>
              </a:spcAft>
              <a:buFontTx/>
              <a:buChar char="•"/>
              <a:tabLst>
                <a:tab pos="457200" algn="l"/>
              </a:tabLst>
            </a:pPr>
            <a:r>
              <a:rPr lang="ru-RU" sz="1800" b="1" dirty="0" smtClean="0">
                <a:solidFill>
                  <a:schemeClr val="accent1">
                    <a:lumMod val="50000"/>
                  </a:schemeClr>
                </a:solidFill>
                <a:latin typeface="Times New Roman" pitchFamily="18" charset="0"/>
                <a:ea typeface="Calibri" pitchFamily="34" charset="0"/>
                <a:cs typeface="Times New Roman" pitchFamily="18" charset="0"/>
              </a:rPr>
              <a:t>теория систем и общая теория управления; </a:t>
            </a:r>
            <a:endParaRPr lang="ru-RU" sz="1800" b="1" dirty="0" smtClean="0">
              <a:solidFill>
                <a:schemeClr val="accent1">
                  <a:lumMod val="50000"/>
                </a:schemeClr>
              </a:solidFill>
              <a:latin typeface="Times New Roman" pitchFamily="18" charset="0"/>
              <a:cs typeface="Times New Roman" pitchFamily="18" charset="0"/>
            </a:endParaRPr>
          </a:p>
          <a:p>
            <a:pPr marL="576000" lvl="0" defTabSz="914400" eaLnBrk="0" fontAlgn="base" hangingPunct="0">
              <a:spcBef>
                <a:spcPct val="0"/>
              </a:spcBef>
              <a:spcAft>
                <a:spcPct val="0"/>
              </a:spcAft>
              <a:buFontTx/>
              <a:buChar char="•"/>
              <a:tabLst>
                <a:tab pos="457200" algn="l"/>
              </a:tabLst>
            </a:pPr>
            <a:r>
              <a:rPr lang="ru-RU" sz="1800" b="1" dirty="0" smtClean="0">
                <a:solidFill>
                  <a:schemeClr val="accent1">
                    <a:lumMod val="50000"/>
                  </a:schemeClr>
                </a:solidFill>
                <a:latin typeface="Times New Roman" pitchFamily="18" charset="0"/>
                <a:ea typeface="Calibri" pitchFamily="34" charset="0"/>
                <a:cs typeface="Times New Roman" pitchFamily="18" charset="0"/>
              </a:rPr>
              <a:t>методы управления сложными техническими и человеко-машинными системами, системами междисциплинарной природы; </a:t>
            </a:r>
            <a:endParaRPr lang="ru-RU" sz="1800" b="1" dirty="0" smtClean="0">
              <a:solidFill>
                <a:schemeClr val="accent1">
                  <a:lumMod val="50000"/>
                </a:schemeClr>
              </a:solidFill>
              <a:latin typeface="Times New Roman" pitchFamily="18" charset="0"/>
              <a:cs typeface="Times New Roman" pitchFamily="18" charset="0"/>
            </a:endParaRPr>
          </a:p>
          <a:p>
            <a:pPr marL="576000" lvl="0" defTabSz="914400" eaLnBrk="0" fontAlgn="base" hangingPunct="0">
              <a:spcBef>
                <a:spcPct val="0"/>
              </a:spcBef>
              <a:spcAft>
                <a:spcPct val="0"/>
              </a:spcAft>
              <a:buFontTx/>
              <a:buChar char="•"/>
              <a:tabLst>
                <a:tab pos="457200" algn="l"/>
              </a:tabLst>
            </a:pPr>
            <a:r>
              <a:rPr lang="ru-RU" sz="1800" b="1" dirty="0" smtClean="0">
                <a:solidFill>
                  <a:schemeClr val="accent1">
                    <a:lumMod val="50000"/>
                  </a:schemeClr>
                </a:solidFill>
                <a:latin typeface="Times New Roman" pitchFamily="18" charset="0"/>
                <a:ea typeface="Calibri" pitchFamily="34" charset="0"/>
                <a:cs typeface="Times New Roman" pitchFamily="18" charset="0"/>
              </a:rPr>
              <a:t>теория</a:t>
            </a:r>
            <a:r>
              <a:rPr lang="en-US" sz="1800" b="1" dirty="0" smtClean="0">
                <a:solidFill>
                  <a:schemeClr val="accent1">
                    <a:lumMod val="50000"/>
                  </a:schemeClr>
                </a:solidFill>
                <a:latin typeface="Times New Roman" pitchFamily="18" charset="0"/>
                <a:ea typeface="Calibri" pitchFamily="34" charset="0"/>
                <a:cs typeface="Times New Roman" pitchFamily="18" charset="0"/>
              </a:rPr>
              <a:t> </a:t>
            </a:r>
            <a:r>
              <a:rPr lang="ru-RU" sz="1800" b="1" dirty="0" smtClean="0">
                <a:solidFill>
                  <a:schemeClr val="accent1">
                    <a:lumMod val="50000"/>
                  </a:schemeClr>
                </a:solidFill>
                <a:latin typeface="Times New Roman" pitchFamily="18" charset="0"/>
                <a:ea typeface="Calibri" pitchFamily="34" charset="0"/>
                <a:cs typeface="Times New Roman" pitchFamily="18" charset="0"/>
              </a:rPr>
              <a:t> и методы </a:t>
            </a:r>
            <a:r>
              <a:rPr lang="en-US" sz="1800" b="1" dirty="0" smtClean="0">
                <a:solidFill>
                  <a:schemeClr val="accent1">
                    <a:lumMod val="50000"/>
                  </a:schemeClr>
                </a:solidFill>
                <a:latin typeface="Times New Roman" pitchFamily="18" charset="0"/>
                <a:ea typeface="Calibri" pitchFamily="34" charset="0"/>
                <a:cs typeface="Times New Roman" pitchFamily="18" charset="0"/>
              </a:rPr>
              <a:t> </a:t>
            </a:r>
            <a:r>
              <a:rPr lang="ru-RU" sz="1800" b="1" dirty="0" smtClean="0">
                <a:solidFill>
                  <a:schemeClr val="accent1">
                    <a:lumMod val="50000"/>
                  </a:schemeClr>
                </a:solidFill>
                <a:latin typeface="Times New Roman" pitchFamily="18" charset="0"/>
                <a:ea typeface="Calibri" pitchFamily="34" charset="0"/>
                <a:cs typeface="Times New Roman" pitchFamily="18" charset="0"/>
              </a:rPr>
              <a:t>разработки </a:t>
            </a:r>
            <a:r>
              <a:rPr lang="en-US" sz="1800" b="1" dirty="0" smtClean="0">
                <a:solidFill>
                  <a:schemeClr val="accent1">
                    <a:lumMod val="50000"/>
                  </a:schemeClr>
                </a:solidFill>
                <a:latin typeface="Times New Roman" pitchFamily="18" charset="0"/>
                <a:ea typeface="Calibri" pitchFamily="34" charset="0"/>
                <a:cs typeface="Times New Roman" pitchFamily="18" charset="0"/>
              </a:rPr>
              <a:t>  </a:t>
            </a:r>
            <a:r>
              <a:rPr lang="ru-RU" sz="1800" b="1" dirty="0" smtClean="0">
                <a:solidFill>
                  <a:schemeClr val="accent1">
                    <a:lumMod val="50000"/>
                  </a:schemeClr>
                </a:solidFill>
                <a:latin typeface="Times New Roman" pitchFamily="18" charset="0"/>
                <a:ea typeface="Calibri" pitchFamily="34" charset="0"/>
                <a:cs typeface="Times New Roman" pitchFamily="18" charset="0"/>
              </a:rPr>
              <a:t>программно-аппаратных </a:t>
            </a:r>
            <a:r>
              <a:rPr lang="en-US" sz="1800" b="1" dirty="0" smtClean="0">
                <a:solidFill>
                  <a:schemeClr val="accent1">
                    <a:lumMod val="50000"/>
                  </a:schemeClr>
                </a:solidFill>
                <a:latin typeface="Times New Roman" pitchFamily="18" charset="0"/>
                <a:ea typeface="Calibri" pitchFamily="34" charset="0"/>
                <a:cs typeface="Times New Roman" pitchFamily="18" charset="0"/>
              </a:rPr>
              <a:t> </a:t>
            </a:r>
            <a:r>
              <a:rPr lang="ru-RU" sz="1800" b="1" dirty="0" smtClean="0">
                <a:solidFill>
                  <a:schemeClr val="accent1">
                    <a:lumMod val="50000"/>
                  </a:schemeClr>
                </a:solidFill>
                <a:latin typeface="Times New Roman" pitchFamily="18" charset="0"/>
                <a:ea typeface="Calibri" pitchFamily="34" charset="0"/>
                <a:cs typeface="Times New Roman" pitchFamily="18" charset="0"/>
              </a:rPr>
              <a:t>и</a:t>
            </a:r>
            <a:r>
              <a:rPr lang="en-US" sz="1800" b="1" dirty="0" smtClean="0">
                <a:solidFill>
                  <a:schemeClr val="accent1">
                    <a:lumMod val="50000"/>
                  </a:schemeClr>
                </a:solidFill>
                <a:latin typeface="Times New Roman" pitchFamily="18" charset="0"/>
                <a:ea typeface="Calibri" pitchFamily="34" charset="0"/>
                <a:cs typeface="Times New Roman" pitchFamily="18" charset="0"/>
              </a:rPr>
              <a:t> </a:t>
            </a:r>
            <a:r>
              <a:rPr lang="ru-RU" sz="1800" b="1" dirty="0" smtClean="0">
                <a:solidFill>
                  <a:schemeClr val="accent1">
                    <a:lumMod val="50000"/>
                  </a:schemeClr>
                </a:solidFill>
                <a:latin typeface="Times New Roman" pitchFamily="18" charset="0"/>
                <a:ea typeface="Calibri" pitchFamily="34" charset="0"/>
                <a:cs typeface="Times New Roman" pitchFamily="18" charset="0"/>
              </a:rPr>
              <a:t> технических</a:t>
            </a:r>
            <a:r>
              <a:rPr lang="en-US" sz="1800" b="1" dirty="0" smtClean="0">
                <a:solidFill>
                  <a:schemeClr val="accent1">
                    <a:lumMod val="50000"/>
                  </a:schemeClr>
                </a:solidFill>
                <a:latin typeface="Times New Roman" pitchFamily="18" charset="0"/>
                <a:ea typeface="Calibri" pitchFamily="34" charset="0"/>
                <a:cs typeface="Times New Roman" pitchFamily="18" charset="0"/>
              </a:rPr>
              <a:t> </a:t>
            </a:r>
            <a:r>
              <a:rPr lang="ru-RU" sz="1800" b="1" dirty="0" smtClean="0">
                <a:solidFill>
                  <a:schemeClr val="accent1">
                    <a:lumMod val="50000"/>
                  </a:schemeClr>
                </a:solidFill>
                <a:latin typeface="Times New Roman" pitchFamily="18" charset="0"/>
                <a:ea typeface="Calibri" pitchFamily="34" charset="0"/>
                <a:cs typeface="Times New Roman" pitchFamily="18" charset="0"/>
              </a:rPr>
              <a:t> средств </a:t>
            </a:r>
            <a:r>
              <a:rPr lang="en-US" sz="1800" b="1" dirty="0" smtClean="0">
                <a:solidFill>
                  <a:schemeClr val="accent1">
                    <a:lumMod val="50000"/>
                  </a:schemeClr>
                </a:solidFill>
                <a:latin typeface="Times New Roman" pitchFamily="18" charset="0"/>
                <a:ea typeface="Calibri" pitchFamily="34" charset="0"/>
                <a:cs typeface="Times New Roman" pitchFamily="18" charset="0"/>
              </a:rPr>
              <a:t>  </a:t>
            </a:r>
            <a:r>
              <a:rPr lang="ru-RU" sz="1800" b="1" dirty="0" smtClean="0">
                <a:solidFill>
                  <a:schemeClr val="accent1">
                    <a:lumMod val="50000"/>
                  </a:schemeClr>
                </a:solidFill>
                <a:latin typeface="Times New Roman" pitchFamily="18" charset="0"/>
                <a:ea typeface="Calibri" pitchFamily="34" charset="0"/>
                <a:cs typeface="Times New Roman" pitchFamily="18" charset="0"/>
              </a:rPr>
              <a:t>управления и сложных       информационно-управляющих систем; </a:t>
            </a:r>
            <a:endParaRPr lang="ru-RU" sz="1800" b="1" dirty="0" smtClean="0">
              <a:solidFill>
                <a:schemeClr val="accent1">
                  <a:lumMod val="50000"/>
                </a:schemeClr>
              </a:solidFill>
              <a:latin typeface="Times New Roman" pitchFamily="18" charset="0"/>
              <a:cs typeface="Times New Roman" pitchFamily="18" charset="0"/>
            </a:endParaRPr>
          </a:p>
          <a:p>
            <a:pPr marL="576000" lvl="0" defTabSz="914400" eaLnBrk="0" fontAlgn="base" hangingPunct="0">
              <a:spcBef>
                <a:spcPct val="0"/>
              </a:spcBef>
              <a:spcAft>
                <a:spcPct val="0"/>
              </a:spcAft>
              <a:buFontTx/>
              <a:buChar char="•"/>
              <a:tabLst>
                <a:tab pos="457200" algn="l"/>
              </a:tabLst>
            </a:pPr>
            <a:r>
              <a:rPr lang="ru-RU" sz="1800" b="1" dirty="0" smtClean="0">
                <a:solidFill>
                  <a:schemeClr val="accent1">
                    <a:lumMod val="50000"/>
                  </a:schemeClr>
                </a:solidFill>
                <a:latin typeface="Times New Roman" pitchFamily="18" charset="0"/>
                <a:ea typeface="Calibri" pitchFamily="34" charset="0"/>
                <a:cs typeface="Times New Roman" pitchFamily="18" charset="0"/>
              </a:rPr>
              <a:t>научные </a:t>
            </a:r>
            <a:r>
              <a:rPr lang="en-US" sz="1800" b="1" dirty="0" smtClean="0">
                <a:solidFill>
                  <a:schemeClr val="accent1">
                    <a:lumMod val="50000"/>
                  </a:schemeClr>
                </a:solidFill>
                <a:latin typeface="Times New Roman" pitchFamily="18" charset="0"/>
                <a:ea typeface="Calibri" pitchFamily="34" charset="0"/>
                <a:cs typeface="Times New Roman" pitchFamily="18" charset="0"/>
              </a:rPr>
              <a:t> </a:t>
            </a:r>
            <a:r>
              <a:rPr lang="ru-RU" sz="1800" b="1" dirty="0" smtClean="0">
                <a:solidFill>
                  <a:schemeClr val="accent1">
                    <a:lumMod val="50000"/>
                  </a:schemeClr>
                </a:solidFill>
                <a:latin typeface="Times New Roman" pitchFamily="18" charset="0"/>
                <a:ea typeface="Calibri" pitchFamily="34" charset="0"/>
                <a:cs typeface="Times New Roman" pitchFamily="18" charset="0"/>
              </a:rPr>
              <a:t>основы </a:t>
            </a:r>
            <a:r>
              <a:rPr lang="en-US" sz="1800" b="1" dirty="0" smtClean="0">
                <a:solidFill>
                  <a:schemeClr val="accent1">
                    <a:lumMod val="50000"/>
                  </a:schemeClr>
                </a:solidFill>
                <a:latin typeface="Times New Roman" pitchFamily="18" charset="0"/>
                <a:ea typeface="Calibri" pitchFamily="34" charset="0"/>
                <a:cs typeface="Times New Roman" pitchFamily="18" charset="0"/>
              </a:rPr>
              <a:t> </a:t>
            </a:r>
            <a:r>
              <a:rPr lang="ru-RU" sz="1800" b="1" dirty="0" smtClean="0">
                <a:solidFill>
                  <a:schemeClr val="accent1">
                    <a:lumMod val="50000"/>
                  </a:schemeClr>
                </a:solidFill>
                <a:latin typeface="Times New Roman" pitchFamily="18" charset="0"/>
                <a:ea typeface="Calibri" pitchFamily="34" charset="0"/>
                <a:cs typeface="Times New Roman" pitchFamily="18" charset="0"/>
              </a:rPr>
              <a:t>интегрированных </a:t>
            </a:r>
            <a:r>
              <a:rPr lang="en-US" sz="1800" b="1" dirty="0" smtClean="0">
                <a:solidFill>
                  <a:schemeClr val="accent1">
                    <a:lumMod val="50000"/>
                  </a:schemeClr>
                </a:solidFill>
                <a:latin typeface="Times New Roman" pitchFamily="18" charset="0"/>
                <a:ea typeface="Calibri" pitchFamily="34" charset="0"/>
                <a:cs typeface="Times New Roman" pitchFamily="18" charset="0"/>
              </a:rPr>
              <a:t> </a:t>
            </a:r>
            <a:r>
              <a:rPr lang="ru-RU" sz="1800" b="1" dirty="0" smtClean="0">
                <a:solidFill>
                  <a:schemeClr val="accent1">
                    <a:lumMod val="50000"/>
                  </a:schemeClr>
                </a:solidFill>
                <a:latin typeface="Times New Roman" pitchFamily="18" charset="0"/>
                <a:ea typeface="Calibri" pitchFamily="34" charset="0"/>
                <a:cs typeface="Times New Roman" pitchFamily="18" charset="0"/>
              </a:rPr>
              <a:t>систем </a:t>
            </a:r>
            <a:r>
              <a:rPr lang="en-US" sz="1800" b="1" dirty="0" smtClean="0">
                <a:solidFill>
                  <a:schemeClr val="accent1">
                    <a:lumMod val="50000"/>
                  </a:schemeClr>
                </a:solidFill>
                <a:latin typeface="Times New Roman" pitchFamily="18" charset="0"/>
                <a:ea typeface="Calibri" pitchFamily="34" charset="0"/>
                <a:cs typeface="Times New Roman" pitchFamily="18" charset="0"/>
              </a:rPr>
              <a:t> </a:t>
            </a:r>
            <a:r>
              <a:rPr lang="ru-RU" sz="1800" b="1" dirty="0" smtClean="0">
                <a:solidFill>
                  <a:schemeClr val="accent1">
                    <a:lumMod val="50000"/>
                  </a:schemeClr>
                </a:solidFill>
                <a:latin typeface="Times New Roman" pitchFamily="18" charset="0"/>
                <a:ea typeface="Calibri" pitchFamily="34" charset="0"/>
                <a:cs typeface="Times New Roman" pitchFamily="18" charset="0"/>
              </a:rPr>
              <a:t>управления </a:t>
            </a:r>
            <a:r>
              <a:rPr lang="en-US" sz="1800" b="1" dirty="0" smtClean="0">
                <a:solidFill>
                  <a:schemeClr val="accent1">
                    <a:lumMod val="50000"/>
                  </a:schemeClr>
                </a:solidFill>
                <a:latin typeface="Times New Roman" pitchFamily="18" charset="0"/>
                <a:ea typeface="Calibri" pitchFamily="34" charset="0"/>
                <a:cs typeface="Times New Roman" pitchFamily="18" charset="0"/>
              </a:rPr>
              <a:t> </a:t>
            </a:r>
            <a:r>
              <a:rPr lang="ru-RU" sz="1800" b="1" dirty="0" smtClean="0">
                <a:solidFill>
                  <a:schemeClr val="accent1">
                    <a:lumMod val="50000"/>
                  </a:schemeClr>
                </a:solidFill>
                <a:latin typeface="Times New Roman" pitchFamily="18" charset="0"/>
                <a:ea typeface="Calibri" pitchFamily="34" charset="0"/>
                <a:cs typeface="Times New Roman" pitchFamily="18" charset="0"/>
              </a:rPr>
              <a:t>и </a:t>
            </a:r>
            <a:r>
              <a:rPr lang="en-US" sz="1800" b="1" dirty="0" smtClean="0">
                <a:solidFill>
                  <a:schemeClr val="accent1">
                    <a:lumMod val="50000"/>
                  </a:schemeClr>
                </a:solidFill>
                <a:latin typeface="Times New Roman" pitchFamily="18" charset="0"/>
                <a:ea typeface="Calibri" pitchFamily="34" charset="0"/>
                <a:cs typeface="Times New Roman" pitchFamily="18" charset="0"/>
              </a:rPr>
              <a:t> </a:t>
            </a:r>
            <a:r>
              <a:rPr lang="ru-RU" sz="1800" b="1" dirty="0" smtClean="0">
                <a:solidFill>
                  <a:schemeClr val="accent1">
                    <a:lumMod val="50000"/>
                  </a:schemeClr>
                </a:solidFill>
                <a:latin typeface="Times New Roman" pitchFamily="18" charset="0"/>
                <a:ea typeface="Calibri" pitchFamily="34" charset="0"/>
                <a:cs typeface="Times New Roman" pitchFamily="18" charset="0"/>
              </a:rPr>
              <a:t>автоматизации</a:t>
            </a:r>
            <a:r>
              <a:rPr lang="en-US" sz="1800" b="1" dirty="0" smtClean="0">
                <a:solidFill>
                  <a:schemeClr val="accent1">
                    <a:lumMod val="50000"/>
                  </a:schemeClr>
                </a:solidFill>
                <a:latin typeface="Times New Roman" pitchFamily="18" charset="0"/>
                <a:ea typeface="Calibri" pitchFamily="34" charset="0"/>
                <a:cs typeface="Times New Roman" pitchFamily="18" charset="0"/>
              </a:rPr>
              <a:t>  </a:t>
            </a:r>
            <a:r>
              <a:rPr lang="ru-RU" sz="1800" b="1" dirty="0" smtClean="0">
                <a:solidFill>
                  <a:schemeClr val="accent1">
                    <a:lumMod val="50000"/>
                  </a:schemeClr>
                </a:solidFill>
                <a:latin typeface="Times New Roman" pitchFamily="18" charset="0"/>
                <a:ea typeface="Calibri" pitchFamily="34" charset="0"/>
                <a:cs typeface="Times New Roman" pitchFamily="18" charset="0"/>
              </a:rPr>
              <a:t> технологических процессов и управление производством.</a:t>
            </a:r>
            <a:endParaRPr lang="ru-RU" sz="1800" b="1" dirty="0" smtClean="0">
              <a:solidFill>
                <a:schemeClr val="accent1">
                  <a:lumMod val="50000"/>
                </a:schemeClr>
              </a:solidFill>
              <a:latin typeface="Times New Roman" pitchFamily="18" charset="0"/>
              <a:cs typeface="Times New Roman" pitchFamily="18" charset="0"/>
            </a:endParaRPr>
          </a:p>
        </p:txBody>
      </p:sp>
      <p:sp>
        <p:nvSpPr>
          <p:cNvPr id="4" name="Содержимое 2"/>
          <p:cNvSpPr txBox="1">
            <a:spLocks/>
          </p:cNvSpPr>
          <p:nvPr/>
        </p:nvSpPr>
        <p:spPr>
          <a:xfrm>
            <a:off x="228568" y="328570"/>
            <a:ext cx="9144064" cy="9929882"/>
          </a:xfrm>
          <a:prstGeom prst="rect">
            <a:avLst/>
          </a:prstGeom>
        </p:spPr>
        <p:txBody>
          <a:bodyPr>
            <a:noAutofit/>
          </a:bodyPr>
          <a:lstStyle/>
          <a:p>
            <a:pPr marL="0" marR="0" lvl="0" indent="457200" algn="just" defTabSz="1280160" rtl="0" eaLnBrk="1" fontAlgn="auto" latinLnBrk="0" hangingPunct="1">
              <a:lnSpc>
                <a:spcPct val="120000"/>
              </a:lnSpc>
              <a:spcAft>
                <a:spcPts val="0"/>
              </a:spcAft>
              <a:buClrTx/>
              <a:buSzTx/>
              <a:buFont typeface="Arial" pitchFamily="34" charset="0"/>
              <a:buNone/>
              <a:tabLst/>
              <a:defRPr/>
            </a:pP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В 60-е годы начались и продолжаются и поныне работы в области</a:t>
            </a:r>
          </a:p>
          <a:p>
            <a:pPr lvl="0" indent="457200" algn="just">
              <a:lnSpc>
                <a:spcPct val="120000"/>
              </a:lnSpc>
            </a:pP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создания автоматизированных информационно-управляющих систем (А.Ф.Волков, А.Г. </a:t>
            </a:r>
            <a:r>
              <a:rPr kumimoji="0" lang="ru-RU" sz="18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Мамиконов</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В.В. </a:t>
            </a:r>
            <a:r>
              <a:rPr kumimoji="0" lang="ru-RU" sz="18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Кульба</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А.Д. Цвиркун, О.И. </a:t>
            </a:r>
            <a:r>
              <a:rPr kumimoji="0" lang="ru-RU" sz="18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Авен</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В.Л. Эпштейн и др.). Первыми примерами таких систем стали АСУ "Металл" (автоматизированная система управления поставками металлопродукции в стране), АСУ "Морфлот", АСУ "Обмен" и другие.</a:t>
            </a:r>
            <a:b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b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Огромную роль в информации и автоматизации процессов массового обслуживания сыграла разработанная для Аэрофлота в конце 60-х - начале 70-х АСУ "Сирена" бронирования мест и продажи билетов (Генеральным конструктором системы "Сирены" решением Совета Министров СССР был назначен В.А. </a:t>
            </a:r>
            <a:r>
              <a:rPr kumimoji="0" lang="ru-RU" sz="18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Жожикашвили</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немалую роль во внедрении разрабатывавшихся в лаб. №17 методов автоматизации сыграл В.А. </a:t>
            </a:r>
            <a:r>
              <a:rPr kumimoji="0" lang="ru-RU" sz="1800" i="0" u="none" strike="noStrike" kern="1200" cap="none" spc="0" normalizeH="0" baseline="0" noProof="0" dirty="0" err="1" smtClean="0">
                <a:ln>
                  <a:noFill/>
                </a:ln>
                <a:solidFill>
                  <a:schemeClr val="accent1">
                    <a:lumMod val="50000"/>
                  </a:schemeClr>
                </a:solidFill>
                <a:effectLst/>
                <a:uLnTx/>
                <a:uFillTx/>
                <a:latin typeface="Times New Roman" pitchFamily="18" charset="0"/>
                <a:cs typeface="Times New Roman" pitchFamily="18" charset="0"/>
              </a:rPr>
              <a:t>Кучерук</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a:t>
            </a:r>
            <a:r>
              <a:rPr lang="ru-RU" sz="1800" dirty="0" smtClean="0">
                <a:solidFill>
                  <a:schemeClr val="accent1">
                    <a:lumMod val="50000"/>
                  </a:schemeClr>
                </a:solidFill>
                <a:latin typeface="Times New Roman" pitchFamily="18" charset="0"/>
                <a:cs typeface="Times New Roman" pitchFamily="18" charset="0"/>
              </a:rPr>
              <a:t> </a:t>
            </a:r>
          </a:p>
          <a:p>
            <a:pPr lvl="0" indent="457200" algn="just">
              <a:lnSpc>
                <a:spcPct val="120000"/>
              </a:lnSpc>
            </a:pPr>
            <a:r>
              <a:rPr lang="ru-RU" sz="1800" dirty="0" smtClean="0">
                <a:solidFill>
                  <a:schemeClr val="accent1">
                    <a:lumMod val="50000"/>
                  </a:schemeClr>
                </a:solidFill>
                <a:latin typeface="Times New Roman" pitchFamily="18" charset="0"/>
                <a:cs typeface="Times New Roman" pitchFamily="18" charset="0"/>
              </a:rPr>
              <a:t>В середине 80-х годов было положено начало работам по исследованию вопросов управления безопасностью сложных систем (В.В. </a:t>
            </a:r>
            <a:r>
              <a:rPr lang="ru-RU" sz="1800" dirty="0" err="1" smtClean="0">
                <a:solidFill>
                  <a:schemeClr val="accent1">
                    <a:lumMod val="50000"/>
                  </a:schemeClr>
                </a:solidFill>
                <a:latin typeface="Times New Roman" pitchFamily="18" charset="0"/>
                <a:cs typeface="Times New Roman" pitchFamily="18" charset="0"/>
              </a:rPr>
              <a:t>Кульба</a:t>
            </a:r>
            <a:r>
              <a:rPr lang="ru-RU" sz="1800" dirty="0" smtClean="0">
                <a:solidFill>
                  <a:schemeClr val="accent1">
                    <a:lumMod val="50000"/>
                  </a:schemeClr>
                </a:solidFill>
                <a:latin typeface="Times New Roman" pitchFamily="18" charset="0"/>
                <a:cs typeface="Times New Roman" pitchFamily="18" charset="0"/>
              </a:rPr>
              <a:t>, А.Я. </a:t>
            </a:r>
            <a:r>
              <a:rPr lang="ru-RU" sz="1800" dirty="0" err="1" smtClean="0">
                <a:solidFill>
                  <a:schemeClr val="accent1">
                    <a:lumMod val="50000"/>
                  </a:schemeClr>
                </a:solidFill>
                <a:latin typeface="Times New Roman" pitchFamily="18" charset="0"/>
                <a:cs typeface="Times New Roman" pitchFamily="18" charset="0"/>
              </a:rPr>
              <a:t>Андриенко</a:t>
            </a:r>
            <a:r>
              <a:rPr lang="ru-RU" sz="1800" dirty="0" smtClean="0">
                <a:solidFill>
                  <a:schemeClr val="accent1">
                    <a:lumMod val="50000"/>
                  </a:schemeClr>
                </a:solidFill>
                <a:latin typeface="Times New Roman" pitchFamily="18" charset="0"/>
                <a:cs typeface="Times New Roman" pitchFamily="18" charset="0"/>
              </a:rPr>
              <a:t>, В.Н. Бурков, Б.Г. </a:t>
            </a:r>
            <a:r>
              <a:rPr lang="ru-RU" sz="1800" dirty="0" err="1" smtClean="0">
                <a:solidFill>
                  <a:schemeClr val="accent1">
                    <a:lumMod val="50000"/>
                  </a:schemeClr>
                </a:solidFill>
                <a:latin typeface="Times New Roman" pitchFamily="18" charset="0"/>
                <a:cs typeface="Times New Roman" pitchFamily="18" charset="0"/>
              </a:rPr>
              <a:t>Волик</a:t>
            </a:r>
            <a:r>
              <a:rPr lang="ru-RU" sz="1800" dirty="0" smtClean="0">
                <a:solidFill>
                  <a:schemeClr val="accent1">
                    <a:lumMod val="50000"/>
                  </a:schemeClr>
                </a:solidFill>
                <a:latin typeface="Times New Roman" pitchFamily="18" charset="0"/>
                <a:cs typeface="Times New Roman" pitchFamily="18" charset="0"/>
              </a:rPr>
              <a:t>, В.Г. Лебедев, Ю.С. </a:t>
            </a:r>
            <a:r>
              <a:rPr lang="ru-RU" sz="1800" dirty="0" err="1" smtClean="0">
                <a:solidFill>
                  <a:schemeClr val="accent1">
                    <a:lumMod val="50000"/>
                  </a:schemeClr>
                </a:solidFill>
                <a:latin typeface="Times New Roman" pitchFamily="18" charset="0"/>
                <a:cs typeface="Times New Roman" pitchFamily="18" charset="0"/>
              </a:rPr>
              <a:t>Легович</a:t>
            </a:r>
            <a:r>
              <a:rPr lang="ru-RU" sz="1800" dirty="0" smtClean="0">
                <a:solidFill>
                  <a:schemeClr val="accent1">
                    <a:lumMod val="50000"/>
                  </a:schemeClr>
                </a:solidFill>
                <a:latin typeface="Times New Roman" pitchFamily="18" charset="0"/>
                <a:cs typeface="Times New Roman" pitchFamily="18" charset="0"/>
              </a:rPr>
              <a:t> и др.). Работы эти продолжаются и поныне. Из полученных результаты наиболее серьезные связаны с решением проблем информационной безопасности и управлением безопасностью в условиях чрезвычайных ситуаций. С начала 90-х годов в Институте ежегодно проводится Международная конференция по управлению безопасностью сложных систем. С 70-х годов, важным направлением стало исследование роли и участия человека в контуре управления и в работе по анализу и совершенствованию административных и социально-экономических систем. Здесь следует отметить пионерские работы Д.И. Агейкина и нынешние А.Д. Цвиркуна и В.К. Акинфиева , Ф.Ф. Пащенко  В.А. Глотова, В.Б. Гусева, В.В. Павельева и А.М. Черкашина , А.С. </a:t>
            </a:r>
            <a:r>
              <a:rPr lang="ru-RU" sz="1800" dirty="0" err="1" smtClean="0">
                <a:solidFill>
                  <a:schemeClr val="accent1">
                    <a:lumMod val="50000"/>
                  </a:schemeClr>
                </a:solidFill>
                <a:latin typeface="Times New Roman" pitchFamily="18" charset="0"/>
                <a:cs typeface="Times New Roman" pitchFamily="18" charset="0"/>
              </a:rPr>
              <a:t>Манделя</a:t>
            </a:r>
            <a:r>
              <a:rPr lang="ru-RU" sz="1800" dirty="0" smtClean="0">
                <a:solidFill>
                  <a:schemeClr val="accent1">
                    <a:lumMod val="50000"/>
                  </a:schemeClr>
                </a:solidFill>
                <a:latin typeface="Times New Roman" pitchFamily="18" charset="0"/>
                <a:cs typeface="Times New Roman" pitchFamily="18" charset="0"/>
              </a:rPr>
              <a:t> , Э.А. </a:t>
            </a:r>
            <a:r>
              <a:rPr lang="ru-RU" sz="1800" dirty="0" err="1" smtClean="0">
                <a:solidFill>
                  <a:schemeClr val="accent1">
                    <a:lumMod val="50000"/>
                  </a:schemeClr>
                </a:solidFill>
                <a:latin typeface="Times New Roman" pitchFamily="18" charset="0"/>
                <a:cs typeface="Times New Roman" pitchFamily="18" charset="0"/>
              </a:rPr>
              <a:t>Трахтенгерца</a:t>
            </a:r>
            <a:r>
              <a:rPr lang="ru-RU" sz="1800" dirty="0" smtClean="0">
                <a:solidFill>
                  <a:schemeClr val="accent1">
                    <a:lumMod val="50000"/>
                  </a:schemeClr>
                </a:solidFill>
                <a:latin typeface="Times New Roman" pitchFamily="18" charset="0"/>
                <a:cs typeface="Times New Roman" pitchFamily="18" charset="0"/>
              </a:rPr>
              <a:t> и В.Г. Лебедева , А.А. </a:t>
            </a:r>
            <a:r>
              <a:rPr lang="ru-RU" sz="1800" dirty="0" err="1" smtClean="0">
                <a:solidFill>
                  <a:schemeClr val="accent1">
                    <a:lumMod val="50000"/>
                  </a:schemeClr>
                </a:solidFill>
                <a:latin typeface="Times New Roman" pitchFamily="18" charset="0"/>
                <a:cs typeface="Times New Roman" pitchFamily="18" charset="0"/>
              </a:rPr>
              <a:t>Дорофеюка</a:t>
            </a:r>
            <a:r>
              <a:rPr lang="ru-RU" sz="1800" dirty="0" smtClean="0">
                <a:solidFill>
                  <a:schemeClr val="accent1">
                    <a:lumMod val="50000"/>
                  </a:schemeClr>
                </a:solidFill>
                <a:latin typeface="Times New Roman" pitchFamily="18" charset="0"/>
                <a:cs typeface="Times New Roman" pitchFamily="18" charset="0"/>
              </a:rPr>
              <a:t> и А.Л. </a:t>
            </a:r>
            <a:r>
              <a:rPr lang="ru-RU" sz="1800" dirty="0" err="1" smtClean="0">
                <a:solidFill>
                  <a:schemeClr val="accent1">
                    <a:lumMod val="50000"/>
                  </a:schemeClr>
                </a:solidFill>
                <a:latin typeface="Times New Roman" pitchFamily="18" charset="0"/>
                <a:cs typeface="Times New Roman" pitchFamily="18" charset="0"/>
              </a:rPr>
              <a:t>Чернявского</a:t>
            </a:r>
            <a:r>
              <a:rPr lang="ru-RU" sz="1800" dirty="0" smtClean="0">
                <a:solidFill>
                  <a:schemeClr val="accent1">
                    <a:lumMod val="50000"/>
                  </a:schemeClr>
                </a:solidFill>
                <a:latin typeface="Times New Roman" pitchFamily="18" charset="0"/>
                <a:cs typeface="Times New Roman" pitchFamily="18" charset="0"/>
              </a:rPr>
              <a:t> , В.Н. Буркова, Д.А. Новикова и А.Г. </a:t>
            </a:r>
            <a:r>
              <a:rPr lang="ru-RU" sz="1800" dirty="0" err="1" smtClean="0">
                <a:solidFill>
                  <a:schemeClr val="accent1">
                    <a:lumMod val="50000"/>
                  </a:schemeClr>
                </a:solidFill>
                <a:latin typeface="Times New Roman" pitchFamily="18" charset="0"/>
                <a:cs typeface="Times New Roman" pitchFamily="18" charset="0"/>
              </a:rPr>
              <a:t>Чхартишвили</a:t>
            </a:r>
            <a:r>
              <a:rPr lang="ru-RU" sz="1800" dirty="0" smtClean="0">
                <a:solidFill>
                  <a:schemeClr val="accent1">
                    <a:lumMod val="50000"/>
                  </a:schemeClr>
                </a:solidFill>
                <a:latin typeface="Times New Roman" pitchFamily="18" charset="0"/>
                <a:cs typeface="Times New Roman" pitchFamily="18" charset="0"/>
              </a:rPr>
              <a:t> .</a:t>
            </a:r>
            <a:endParaRPr lang="ru-RU" sz="1800" b="1" dirty="0" smtClean="0">
              <a:solidFill>
                <a:schemeClr val="tx2">
                  <a:lumMod val="75000"/>
                </a:schemeClr>
              </a:solidFill>
              <a:latin typeface="Times New Roman" pitchFamily="18" charset="0"/>
              <a:cs typeface="Times New Roman" pitchFamily="18" charset="0"/>
            </a:endParaRPr>
          </a:p>
          <a:p>
            <a:pPr lvl="0" indent="457200" algn="just">
              <a:lnSpc>
                <a:spcPct val="120000"/>
              </a:lnSpc>
            </a:pPr>
            <a:r>
              <a:rPr lang="ru-RU" sz="1800" dirty="0" smtClean="0">
                <a:solidFill>
                  <a:schemeClr val="accent1">
                    <a:lumMod val="50000"/>
                  </a:schemeClr>
                </a:solidFill>
                <a:latin typeface="Times New Roman" pitchFamily="18" charset="0"/>
                <a:cs typeface="Times New Roman" pitchFamily="18" charset="0"/>
              </a:rPr>
              <a:t>Существенные результаты получены в области управления в задачах биологии, медицины и здравоохранения. С 60-х годов этими проблемами начали заниматься в лабораториях М.А. </a:t>
            </a:r>
            <a:r>
              <a:rPr lang="ru-RU" sz="1800" dirty="0" err="1" smtClean="0">
                <a:solidFill>
                  <a:schemeClr val="accent1">
                    <a:lumMod val="50000"/>
                  </a:schemeClr>
                </a:solidFill>
                <a:latin typeface="Times New Roman" pitchFamily="18" charset="0"/>
                <a:cs typeface="Times New Roman" pitchFamily="18" charset="0"/>
              </a:rPr>
              <a:t>Айзермана</a:t>
            </a:r>
            <a:r>
              <a:rPr lang="ru-RU" sz="1800" dirty="0" smtClean="0">
                <a:solidFill>
                  <a:schemeClr val="accent1">
                    <a:lumMod val="50000"/>
                  </a:schemeClr>
                </a:solidFill>
                <a:latin typeface="Times New Roman" pitchFamily="18" charset="0"/>
                <a:cs typeface="Times New Roman" pitchFamily="18" charset="0"/>
              </a:rPr>
              <a:t>, Н.В. </a:t>
            </a:r>
            <a:r>
              <a:rPr lang="ru-RU" sz="1800" dirty="0" err="1" smtClean="0">
                <a:solidFill>
                  <a:schemeClr val="accent1">
                    <a:lumMod val="50000"/>
                  </a:schemeClr>
                </a:solidFill>
                <a:latin typeface="Times New Roman" pitchFamily="18" charset="0"/>
                <a:cs typeface="Times New Roman" pitchFamily="18" charset="0"/>
              </a:rPr>
              <a:t>Позина</a:t>
            </a:r>
            <a:r>
              <a:rPr lang="ru-RU" sz="1800" dirty="0" smtClean="0">
                <a:solidFill>
                  <a:schemeClr val="accent1">
                    <a:lumMod val="50000"/>
                  </a:schemeClr>
                </a:solidFill>
                <a:latin typeface="Times New Roman" pitchFamily="18" charset="0"/>
                <a:cs typeface="Times New Roman" pitchFamily="18" charset="0"/>
              </a:rPr>
              <a:t>, А.М. Петровского и А.А. </a:t>
            </a:r>
            <a:r>
              <a:rPr lang="ru-RU" sz="1800" dirty="0" err="1" smtClean="0">
                <a:solidFill>
                  <a:schemeClr val="accent1">
                    <a:lumMod val="50000"/>
                  </a:schemeClr>
                </a:solidFill>
                <a:latin typeface="Times New Roman" pitchFamily="18" charset="0"/>
                <a:cs typeface="Times New Roman" pitchFamily="18" charset="0"/>
              </a:rPr>
              <a:t>Фельдбаума</a:t>
            </a:r>
            <a:r>
              <a:rPr lang="ru-RU" sz="1800" dirty="0" smtClean="0">
                <a:solidFill>
                  <a:schemeClr val="accent1">
                    <a:lumMod val="50000"/>
                  </a:schemeClr>
                </a:solidFill>
                <a:latin typeface="Times New Roman" pitchFamily="18" charset="0"/>
                <a:cs typeface="Times New Roman" pitchFamily="18" charset="0"/>
              </a:rPr>
              <a:t>. Затем фронт работ расширился. В настоящее время задачами, связанными с исследованием различных аспектов управления в биомедицинских системах, активно занимается шесть лабораторий. </a:t>
            </a:r>
            <a: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t/>
            </a:r>
            <a:br>
              <a:rPr kumimoji="0" lang="ru-RU" sz="1800" i="0" u="none" strike="noStrike" kern="1200" cap="none" spc="0" normalizeH="0" baseline="0" noProof="0" dirty="0" smtClean="0">
                <a:ln>
                  <a:noFill/>
                </a:ln>
                <a:solidFill>
                  <a:schemeClr val="accent1">
                    <a:lumMod val="50000"/>
                  </a:schemeClr>
                </a:solidFill>
                <a:effectLst/>
                <a:uLnTx/>
                <a:uFillTx/>
                <a:latin typeface="Times New Roman" pitchFamily="18" charset="0"/>
                <a:cs typeface="Times New Roman" pitchFamily="18" charset="0"/>
              </a:rPr>
            </a:br>
            <a:r>
              <a:rPr kumimoji="0" lang="ru-RU" sz="1800" b="1" i="0" u="none" strike="noStrike" kern="120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rPr>
              <a:t/>
            </a:r>
            <a:br>
              <a:rPr kumimoji="0" lang="ru-RU" sz="1800" b="1" i="0" u="none" strike="noStrike" kern="120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rPr>
            </a:br>
            <a:endParaRPr kumimoji="0" lang="ru-RU" sz="1800" b="0" i="0" u="none" strike="noStrike" kern="1200" cap="none" spc="0" normalizeH="0" baseline="0" noProof="0" dirty="0">
              <a:ln>
                <a:noFill/>
              </a:ln>
              <a:solidFill>
                <a:schemeClr val="tx2">
                  <a:lumMod val="75000"/>
                </a:schemeClr>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Другая 17">
      <a:dk1>
        <a:sysClr val="windowText" lastClr="000000"/>
      </a:dk1>
      <a:lt1>
        <a:sysClr val="window" lastClr="FFFFFF"/>
      </a:lt1>
      <a:dk2>
        <a:srgbClr val="4E3B30"/>
      </a:dk2>
      <a:lt2>
        <a:srgbClr val="FBEEC9"/>
      </a:lt2>
      <a:accent1>
        <a:srgbClr val="855309"/>
      </a:accent1>
      <a:accent2>
        <a:srgbClr val="A5644E"/>
      </a:accent2>
      <a:accent3>
        <a:srgbClr val="B58B80"/>
      </a:accent3>
      <a:accent4>
        <a:srgbClr val="7A5C4B"/>
      </a:accent4>
      <a:accent5>
        <a:srgbClr val="A19574"/>
      </a:accent5>
      <a:accent6>
        <a:srgbClr val="603A14"/>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7488</TotalTime>
  <Words>3187</Words>
  <Application>Microsoft Office PowerPoint</Application>
  <PresentationFormat>A3 (297x420 мм)</PresentationFormat>
  <Paragraphs>219</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ВолГУ</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tv</dc:creator>
  <cp:lastModifiedBy>Ольга</cp:lastModifiedBy>
  <cp:revision>948</cp:revision>
  <dcterms:created xsi:type="dcterms:W3CDTF">2009-08-31T07:03:33Z</dcterms:created>
  <dcterms:modified xsi:type="dcterms:W3CDTF">2012-11-09T10:15:23Z</dcterms:modified>
</cp:coreProperties>
</file>